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0" r:id="rId1"/>
    <p:sldMasterId id="2147484994" r:id="rId2"/>
    <p:sldMasterId id="2147484987" r:id="rId3"/>
    <p:sldMasterId id="2147484787" r:id="rId4"/>
  </p:sldMasterIdLst>
  <p:notesMasterIdLst>
    <p:notesMasterId r:id="rId71"/>
  </p:notesMasterIdLst>
  <p:handoutMasterIdLst>
    <p:handoutMasterId r:id="rId72"/>
  </p:handoutMasterIdLst>
  <p:sldIdLst>
    <p:sldId id="473" r:id="rId5"/>
    <p:sldId id="493" r:id="rId6"/>
    <p:sldId id="507" r:id="rId7"/>
    <p:sldId id="476" r:id="rId8"/>
    <p:sldId id="509" r:id="rId9"/>
    <p:sldId id="505" r:id="rId10"/>
    <p:sldId id="494" r:id="rId11"/>
    <p:sldId id="495" r:id="rId12"/>
    <p:sldId id="491" r:id="rId13"/>
    <p:sldId id="496" r:id="rId14"/>
    <p:sldId id="499" r:id="rId15"/>
    <p:sldId id="500" r:id="rId16"/>
    <p:sldId id="501" r:id="rId17"/>
    <p:sldId id="503" r:id="rId18"/>
    <p:sldId id="510" r:id="rId19"/>
    <p:sldId id="504" r:id="rId20"/>
    <p:sldId id="516" r:id="rId21"/>
    <p:sldId id="481" r:id="rId22"/>
    <p:sldId id="518" r:id="rId23"/>
    <p:sldId id="502" r:id="rId24"/>
    <p:sldId id="517" r:id="rId25"/>
    <p:sldId id="519" r:id="rId26"/>
    <p:sldId id="523" r:id="rId27"/>
    <p:sldId id="515" r:id="rId28"/>
    <p:sldId id="513" r:id="rId29"/>
    <p:sldId id="514" r:id="rId30"/>
    <p:sldId id="520" r:id="rId31"/>
    <p:sldId id="521" r:id="rId32"/>
    <p:sldId id="522" r:id="rId33"/>
    <p:sldId id="524" r:id="rId34"/>
    <p:sldId id="531" r:id="rId35"/>
    <p:sldId id="532" r:id="rId36"/>
    <p:sldId id="533" r:id="rId37"/>
    <p:sldId id="534" r:id="rId38"/>
    <p:sldId id="547" r:id="rId39"/>
    <p:sldId id="548" r:id="rId40"/>
    <p:sldId id="549" r:id="rId41"/>
    <p:sldId id="550" r:id="rId42"/>
    <p:sldId id="551" r:id="rId43"/>
    <p:sldId id="553" r:id="rId44"/>
    <p:sldId id="552" r:id="rId45"/>
    <p:sldId id="555" r:id="rId46"/>
    <p:sldId id="558" r:id="rId47"/>
    <p:sldId id="535" r:id="rId48"/>
    <p:sldId id="536" r:id="rId49"/>
    <p:sldId id="537" r:id="rId50"/>
    <p:sldId id="538" r:id="rId51"/>
    <p:sldId id="539" r:id="rId52"/>
    <p:sldId id="540" r:id="rId53"/>
    <p:sldId id="541" r:id="rId54"/>
    <p:sldId id="543" r:id="rId55"/>
    <p:sldId id="544" r:id="rId56"/>
    <p:sldId id="556" r:id="rId57"/>
    <p:sldId id="557" r:id="rId58"/>
    <p:sldId id="525" r:id="rId59"/>
    <p:sldId id="526" r:id="rId60"/>
    <p:sldId id="528" r:id="rId61"/>
    <p:sldId id="529" r:id="rId62"/>
    <p:sldId id="497" r:id="rId63"/>
    <p:sldId id="498" r:id="rId64"/>
    <p:sldId id="554" r:id="rId65"/>
    <p:sldId id="527" r:id="rId66"/>
    <p:sldId id="530" r:id="rId67"/>
    <p:sldId id="545" r:id="rId68"/>
    <p:sldId id="472" r:id="rId69"/>
    <p:sldId id="444" r:id="rId70"/>
  </p:sldIdLst>
  <p:sldSz cx="9144000" cy="6858000" type="screen4x3"/>
  <p:notesSz cx="7315200" cy="96012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07" autoAdjust="0"/>
    <p:restoredTop sz="50000" autoAdjust="0"/>
  </p:normalViewPr>
  <p:slideViewPr>
    <p:cSldViewPr>
      <p:cViewPr varScale="1">
        <p:scale>
          <a:sx n="109" d="100"/>
          <a:sy n="109" d="100"/>
        </p:scale>
        <p:origin x="140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760"/>
    </p:cViewPr>
  </p:sorterViewPr>
  <p:notesViewPr>
    <p:cSldViewPr>
      <p:cViewPr>
        <p:scale>
          <a:sx n="90" d="100"/>
          <a:sy n="90" d="100"/>
        </p:scale>
        <p:origin x="2688" y="-618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46" descr="top pp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275" y="171450"/>
            <a:ext cx="6837363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Group 147"/>
          <p:cNvGraphicFramePr>
            <a:graphicFrameLocks noGrp="1"/>
          </p:cNvGraphicFramePr>
          <p:nvPr/>
        </p:nvGraphicFramePr>
        <p:xfrm>
          <a:off x="344488" y="8931275"/>
          <a:ext cx="6615112" cy="327025"/>
        </p:xfrm>
        <a:graphic>
          <a:graphicData uri="http://schemas.openxmlformats.org/drawingml/2006/table">
            <a:tbl>
              <a:tblPr/>
              <a:tblGrid>
                <a:gridCol w="567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pt-B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MBA em Engenharia de Software Orientada a Serviços (SOA)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lang="pt-BR" sz="800" dirty="0" err="1">
                          <a:latin typeface="Square721 BT" pitchFamily="34" charset="0"/>
                          <a:cs typeface="Calibri" pitchFamily="34" charset="0"/>
                        </a:rPr>
                        <a:t>Profª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. </a:t>
                      </a:r>
                      <a:r>
                        <a:rPr lang="en-US" sz="800" dirty="0" err="1">
                          <a:latin typeface="Square721 BT" pitchFamily="34" charset="0"/>
                          <a:cs typeface="Calibri" pitchFamily="34" charset="0"/>
                        </a:rPr>
                        <a:t>MSc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Susanne Anjos Andrade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</a:endParaRPr>
                    </a:p>
                  </a:txBody>
                  <a:tcPr marT="35541" marB="35541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pt-B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35541" marB="35541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13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2550" y="8777288"/>
            <a:ext cx="3076575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Square721 BT" pitchFamily="34" charset="0"/>
              </a:defRPr>
            </a:lvl1pPr>
          </a:lstStyle>
          <a:p>
            <a:r>
              <a:rPr lang="pt-BR" altLang="pt-BR"/>
              <a:t>Página - </a:t>
            </a:r>
            <a:fld id="{902FC0D6-DC21-44E7-8451-6AC029358B9D}" type="slidenum">
              <a:rPr lang="pt-BR" altLang="pt-BR"/>
              <a:pPr/>
              <a:t>‹#›</a:t>
            </a:fld>
            <a:r>
              <a:rPr lang="pt-BR" altLang="pt-BR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fld id="{BFE9D64D-D7A4-4F51-8447-E3085A576432}" type="datetimeFigureOut">
              <a:rPr lang="pt-BR"/>
              <a:pPr>
                <a:defRPr/>
              </a:pPr>
              <a:t>05/09/2021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4" tIns="56167" rIns="112334" bIns="56167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21175"/>
          </a:xfrm>
          <a:prstGeom prst="rect">
            <a:avLst/>
          </a:prstGeom>
        </p:spPr>
        <p:txBody>
          <a:bodyPr vert="horz" lIns="112334" tIns="56167" rIns="112334" bIns="56167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112334" tIns="56167" rIns="112334" bIns="5616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500">
                <a:latin typeface="Calibri" pitchFamily="34" charset="0"/>
              </a:defRPr>
            </a:lvl1pPr>
          </a:lstStyle>
          <a:p>
            <a:fld id="{8FA0C4E9-FA00-433F-8602-D468137C44FA}" type="slidenum">
              <a:rPr lang="pt-BR" altLang="pt-BR"/>
              <a:pPr/>
              <a:t>‹#›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lipeflop/ultrasonic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Para baixar a biblioteca necessária para funcionamento do sensor: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https://github.com/filipeflop/ultrasonic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42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55429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Um </a:t>
            </a:r>
            <a:r>
              <a:rPr lang="pt-PT" dirty="0" err="1"/>
              <a:t>jumper</a:t>
            </a:r>
            <a:r>
              <a:rPr lang="pt-PT" dirty="0"/>
              <a:t> é um fio elétrico, ou grupo deles em um cabo, com um conector ou pino em cada extremidade (ou às vezes sem eles), que normalmente é usado para interconectar os componentes de uma placa de ensaio ou outro protótipo ou circuito de teste, internamente ou com outros equipamentos ou componentes, sem solda.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43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44831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8413" y="727075"/>
            <a:ext cx="4778375" cy="3584575"/>
          </a:xfrm>
          <a:noFill/>
          <a:ln cap="flat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4888" y="4573588"/>
            <a:ext cx="5297487" cy="38004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9552" y="260648"/>
            <a:ext cx="7056784" cy="504056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7916416" cy="518457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7544" y="116632"/>
            <a:ext cx="7128792" cy="7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5054" y="1340768"/>
            <a:ext cx="8283409" cy="525658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808" cy="5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35896" y="764704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199" y="1926754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67544" y="836712"/>
            <a:ext cx="8229600" cy="5635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337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7056784" cy="504825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6912768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1624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81624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97829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87" r:id="rId1"/>
    <p:sldLayoutId id="2147485188" r:id="rId2"/>
    <p:sldLayoutId id="2147485189" r:id="rId3"/>
    <p:sldLayoutId id="2147485190" r:id="rId4"/>
    <p:sldLayoutId id="2147485191" r:id="rId5"/>
    <p:sldLayoutId id="2147485192" r:id="rId6"/>
    <p:sldLayoutId id="2147485193" r:id="rId7"/>
    <p:sldLayoutId id="2147485194" r:id="rId8"/>
    <p:sldLayoutId id="2147485195" r:id="rId9"/>
    <p:sldLayoutId id="2147485196" r:id="rId1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2051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2052" name="CaixaDeTexto 5"/>
          <p:cNvSpPr txBox="1">
            <a:spLocks noChangeArrowheads="1"/>
          </p:cNvSpPr>
          <p:nvPr userDrawn="1"/>
        </p:nvSpPr>
        <p:spPr bwMode="auto">
          <a:xfrm>
            <a:off x="3779838" y="3252788"/>
            <a:ext cx="17637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en-US" sz="2000" b="1"/>
              <a:t>TEMPLATE 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97" r:id="rId1"/>
    <p:sldLayoutId id="2147485198" r:id="rId2"/>
    <p:sldLayoutId id="2147485199" r:id="rId3"/>
    <p:sldLayoutId id="2147485200" r:id="rId4"/>
    <p:sldLayoutId id="2147485201" r:id="rId5"/>
    <p:sldLayoutId id="2147485202" r:id="rId6"/>
    <p:sldLayoutId id="2147485203" r:id="rId7"/>
    <p:sldLayoutId id="2147485204" r:id="rId8"/>
    <p:sldLayoutId id="2147485205" r:id="rId9"/>
    <p:sldLayoutId id="2147485210" r:id="rId10"/>
    <p:sldLayoutId id="214748520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 estilo do título mestre</a:t>
            </a:r>
          </a:p>
        </p:txBody>
      </p:sp>
      <p:sp>
        <p:nvSpPr>
          <p:cNvPr id="3075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os estilos do texto mestre</a:t>
            </a:r>
          </a:p>
          <a:p>
            <a:pPr lvl="1"/>
            <a:r>
              <a:rPr lang="pt-BR" altLang="en-US"/>
              <a:t>Segundo nível</a:t>
            </a:r>
          </a:p>
          <a:p>
            <a:pPr lvl="2"/>
            <a:r>
              <a:rPr lang="pt-BR" altLang="en-US"/>
              <a:t>Terceiro nível</a:t>
            </a:r>
          </a:p>
          <a:p>
            <a:pPr lvl="3"/>
            <a:r>
              <a:rPr lang="pt-BR" altLang="en-US"/>
              <a:t>Quarto nível</a:t>
            </a:r>
          </a:p>
          <a:p>
            <a:pPr lvl="4"/>
            <a:r>
              <a:rPr lang="pt-BR" altLang="en-US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CDD15B8-6C2D-4C7F-BC25-D701F6CF6CEE}" type="datetimeFigureOut">
              <a:rPr lang="pt-BR"/>
              <a:pPr>
                <a:defRPr/>
              </a:pPr>
              <a:t>05/09/2021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075F151-3A2E-4711-9911-83297239062D}" type="slidenum">
              <a:rPr lang="pt-BR" altLang="pt-BR"/>
              <a:pPr/>
              <a:t>‹#›</a:t>
            </a:fld>
            <a:endParaRPr lang="pt-BR" altLang="pt-BR"/>
          </a:p>
        </p:txBody>
      </p:sp>
      <p:pic>
        <p:nvPicPr>
          <p:cNvPr id="3081" name="Imagem 8"/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1692275"/>
            <a:ext cx="9161463" cy="390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211" r:id="rId1"/>
    <p:sldLayoutId id="2147485212" r:id="rId2"/>
    <p:sldLayoutId id="2147485213" r:id="rId3"/>
    <p:sldLayoutId id="2147485214" r:id="rId4"/>
    <p:sldLayoutId id="2147485215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20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6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en-US"/>
              <a:t>O que são Tecnologias Exponenciais?</a:t>
            </a:r>
          </a:p>
        </p:txBody>
      </p:sp>
      <p:pic>
        <p:nvPicPr>
          <p:cNvPr id="16387" name="Imagem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57338"/>
            <a:ext cx="9144000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Histórico - Robótica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28625" y="1071563"/>
            <a:ext cx="8299450" cy="550068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pt-BR" sz="2000" dirty="0"/>
              <a:t>Na década de 60: </a:t>
            </a:r>
          </a:p>
          <a:p>
            <a:pPr lvl="1" algn="just">
              <a:defRPr/>
            </a:pPr>
            <a:r>
              <a:rPr lang="pt-BR" sz="2000" dirty="0"/>
              <a:t>Robôs passaram a ser utilizados com o objetivo de substituir o homem em tarefas desagradáveis ou que envolviam periculosidade;</a:t>
            </a:r>
          </a:p>
          <a:p>
            <a:pPr lvl="1" algn="just">
              <a:defRPr/>
            </a:pPr>
            <a:r>
              <a:rPr lang="pt-BR" sz="2000" dirty="0"/>
              <a:t>Exemplos: Trabalhos em temperaturas elevadas, com ruídos extremos, em ambientes poluídos e em trabalhos repetitivos</a:t>
            </a:r>
            <a:r>
              <a:rPr lang="en-US" sz="2000" dirty="0"/>
              <a:t>.</a:t>
            </a:r>
          </a:p>
          <a:p>
            <a:pPr algn="just">
              <a:defRPr/>
            </a:pPr>
            <a:endParaRPr lang="en-US" sz="2000" dirty="0"/>
          </a:p>
          <a:p>
            <a:pPr algn="just">
              <a:defRPr/>
            </a:pPr>
            <a:r>
              <a:rPr lang="en-US" sz="2000" dirty="0"/>
              <a:t>O </a:t>
            </a:r>
            <a:r>
              <a:rPr lang="en-US" sz="2000" dirty="0" err="1"/>
              <a:t>constante</a:t>
            </a:r>
            <a:r>
              <a:rPr lang="en-US" sz="2000" dirty="0"/>
              <a:t> </a:t>
            </a:r>
            <a:r>
              <a:rPr lang="en-US" sz="2000" dirty="0" err="1"/>
              <a:t>aumento</a:t>
            </a:r>
            <a:r>
              <a:rPr lang="en-US" sz="2000" dirty="0"/>
              <a:t> dos </a:t>
            </a:r>
            <a:r>
              <a:rPr lang="en-US" sz="2000" dirty="0" err="1"/>
              <a:t>salários</a:t>
            </a:r>
            <a:r>
              <a:rPr lang="en-US" sz="2000" dirty="0"/>
              <a:t> e </a:t>
            </a:r>
            <a:r>
              <a:rPr lang="en-US" sz="2000" dirty="0" err="1"/>
              <a:t>encargos</a:t>
            </a:r>
            <a:r>
              <a:rPr lang="en-US" sz="2000" dirty="0"/>
              <a:t> </a:t>
            </a:r>
            <a:r>
              <a:rPr lang="en-US" sz="2000" dirty="0" err="1"/>
              <a:t>bem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o </a:t>
            </a:r>
            <a:r>
              <a:rPr lang="en-US" sz="2000" dirty="0" err="1"/>
              <a:t>avanço</a:t>
            </a:r>
            <a:r>
              <a:rPr lang="en-US" sz="2000" dirty="0"/>
              <a:t> </a:t>
            </a:r>
            <a:r>
              <a:rPr lang="en-US" sz="2000" dirty="0" err="1"/>
              <a:t>tecnológico</a:t>
            </a:r>
            <a:r>
              <a:rPr lang="en-US" sz="2000" dirty="0"/>
              <a:t> </a:t>
            </a:r>
            <a:r>
              <a:rPr lang="en-US" sz="2000" dirty="0" err="1"/>
              <a:t>alavancaram</a:t>
            </a:r>
            <a:r>
              <a:rPr lang="en-US" sz="2000" dirty="0"/>
              <a:t> a </a:t>
            </a:r>
            <a:r>
              <a:rPr lang="en-US" sz="2000" dirty="0" err="1"/>
              <a:t>utilização</a:t>
            </a:r>
            <a:r>
              <a:rPr lang="en-US" sz="2000" dirty="0"/>
              <a:t> de </a:t>
            </a:r>
            <a:r>
              <a:rPr lang="en-US" sz="2000" dirty="0" err="1"/>
              <a:t>robôs</a:t>
            </a:r>
            <a:r>
              <a:rPr lang="en-US" sz="2000" dirty="0"/>
              <a:t>. </a:t>
            </a:r>
          </a:p>
          <a:p>
            <a:pPr algn="just">
              <a:defRPr/>
            </a:pPr>
            <a:endParaRPr lang="en-US" sz="2000" dirty="0"/>
          </a:p>
          <a:p>
            <a:pPr algn="just">
              <a:defRPr/>
            </a:pPr>
            <a:r>
              <a:rPr lang="en-US" sz="2000" dirty="0" err="1"/>
              <a:t>Entretanto</a:t>
            </a:r>
            <a:r>
              <a:rPr lang="en-US" sz="2000" dirty="0"/>
              <a:t>, </a:t>
            </a:r>
            <a:r>
              <a:rPr lang="en-US" sz="2000" dirty="0" err="1"/>
              <a:t>apesar</a:t>
            </a:r>
            <a:r>
              <a:rPr lang="en-US" sz="2000" dirty="0"/>
              <a:t> das </a:t>
            </a:r>
            <a:r>
              <a:rPr lang="en-US" sz="2000" dirty="0" err="1"/>
              <a:t>vantagens</a:t>
            </a:r>
            <a:r>
              <a:rPr lang="en-US" sz="2000" dirty="0"/>
              <a:t>,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robôs</a:t>
            </a:r>
            <a:r>
              <a:rPr lang="en-US" sz="2000" dirty="0"/>
              <a:t> </a:t>
            </a:r>
            <a:r>
              <a:rPr lang="en-US" sz="2000" dirty="0" err="1"/>
              <a:t>da</a:t>
            </a:r>
            <a:r>
              <a:rPr lang="en-US" sz="2000" dirty="0"/>
              <a:t> </a:t>
            </a:r>
            <a:r>
              <a:rPr lang="en-US" sz="2000" dirty="0" err="1"/>
              <a:t>época</a:t>
            </a:r>
            <a:r>
              <a:rPr lang="en-US" sz="2000" dirty="0"/>
              <a:t> </a:t>
            </a:r>
            <a:r>
              <a:rPr lang="en-US" sz="2000" dirty="0" err="1"/>
              <a:t>ainda</a:t>
            </a:r>
            <a:r>
              <a:rPr lang="en-US" sz="2000" dirty="0"/>
              <a:t> 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podiam</a:t>
            </a:r>
            <a:r>
              <a:rPr lang="en-US" sz="2000" dirty="0"/>
              <a:t> </a:t>
            </a:r>
            <a:r>
              <a:rPr lang="en-US" sz="2000" dirty="0" err="1"/>
              <a:t>executar</a:t>
            </a:r>
            <a:r>
              <a:rPr lang="en-US" sz="2000" dirty="0"/>
              <a:t> </a:t>
            </a:r>
            <a:r>
              <a:rPr lang="en-US" sz="2000" dirty="0" err="1"/>
              <a:t>tarefas</a:t>
            </a:r>
            <a:r>
              <a:rPr lang="en-US" sz="2000" dirty="0"/>
              <a:t> </a:t>
            </a:r>
            <a:r>
              <a:rPr lang="en-US" sz="2000" dirty="0" err="1"/>
              <a:t>avançadas</a:t>
            </a:r>
            <a:r>
              <a:rPr lang="en-US" sz="2000" dirty="0"/>
              <a:t>.</a:t>
            </a:r>
          </a:p>
          <a:p>
            <a:pPr algn="just">
              <a:defRPr/>
            </a:pPr>
            <a:endParaRPr lang="en-US" sz="2000" dirty="0"/>
          </a:p>
          <a:p>
            <a:pPr algn="just">
              <a:defRPr/>
            </a:pPr>
            <a:r>
              <a:rPr lang="en-US" sz="2000" dirty="0"/>
              <a:t>A forma 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comum</a:t>
            </a:r>
            <a:r>
              <a:rPr lang="en-US" sz="2000" dirty="0"/>
              <a:t> de </a:t>
            </a:r>
            <a:r>
              <a:rPr lang="en-US" sz="2000" dirty="0" err="1"/>
              <a:t>robôs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 </a:t>
            </a:r>
            <a:r>
              <a:rPr lang="en-US" sz="2000" dirty="0" err="1"/>
              <a:t>atuam</a:t>
            </a:r>
            <a:r>
              <a:rPr lang="en-US" sz="2000" dirty="0"/>
              <a:t>  </a:t>
            </a:r>
            <a:r>
              <a:rPr lang="pt-BR" sz="2000" dirty="0"/>
              <a:t>nas linhas de produção, porém isto vem mudando recentemente pela entrada de robôs que realizam serviços domésticos, limpeza de lixo tóxico, exploração subaquática e espacial, cirurgias, mineração, busca e regaste, busca de minas terrestres, nas áreas de cuidados de saúde e entretenimento pessoal.</a:t>
            </a:r>
            <a:endParaRPr lang="en-US" sz="2000" dirty="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Da Robótica ao IOT</a:t>
            </a:r>
          </a:p>
        </p:txBody>
      </p:sp>
      <p:sp>
        <p:nvSpPr>
          <p:cNvPr id="26627" name="Content Placeholder 2"/>
          <p:cNvSpPr txBox="1">
            <a:spLocks/>
          </p:cNvSpPr>
          <p:nvPr/>
        </p:nvSpPr>
        <p:spPr bwMode="auto">
          <a:xfrm>
            <a:off x="428625" y="1071563"/>
            <a:ext cx="8299450" cy="550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en-US" altLang="pt-BR" sz="2400">
              <a:latin typeface="Calibri" pitchFamily="34" charset="0"/>
            </a:endParaRPr>
          </a:p>
        </p:txBody>
      </p:sp>
      <p:pic>
        <p:nvPicPr>
          <p:cNvPr id="26628" name="Imagem 3" descr="1_AH6iWse2250YtwAb81TQmg.jpe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09750"/>
            <a:ext cx="91440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Da Robótica ao IOT</a:t>
            </a:r>
          </a:p>
        </p:txBody>
      </p:sp>
      <p:sp>
        <p:nvSpPr>
          <p:cNvPr id="27651" name="Content Placeholder 2"/>
          <p:cNvSpPr txBox="1">
            <a:spLocks/>
          </p:cNvSpPr>
          <p:nvPr/>
        </p:nvSpPr>
        <p:spPr bwMode="auto">
          <a:xfrm>
            <a:off x="428625" y="1071563"/>
            <a:ext cx="8299450" cy="550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en-US" altLang="pt-BR" sz="2400">
              <a:latin typeface="Calibri" pitchFamily="34" charset="0"/>
            </a:endParaRPr>
          </a:p>
        </p:txBody>
      </p:sp>
      <p:sp>
        <p:nvSpPr>
          <p:cNvPr id="27652" name="Content Placeholder 2"/>
          <p:cNvSpPr txBox="1">
            <a:spLocks/>
          </p:cNvSpPr>
          <p:nvPr/>
        </p:nvSpPr>
        <p:spPr bwMode="auto">
          <a:xfrm>
            <a:off x="581025" y="1223963"/>
            <a:ext cx="8299450" cy="550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altLang="pt-BR" sz="2000">
                <a:latin typeface="Calibri" pitchFamily="34" charset="0"/>
              </a:rPr>
              <a:t>A Internet das coisas (IoT) é a rede de objetos físicos ou "coisas" incorporadas à eletrônica, </a:t>
            </a:r>
            <a:r>
              <a:rPr lang="pt-BR" altLang="pt-BR" sz="2000" i="1">
                <a:latin typeface="Calibri" pitchFamily="34" charset="0"/>
              </a:rPr>
              <a:t>software</a:t>
            </a:r>
            <a:r>
              <a:rPr lang="pt-BR" altLang="pt-BR" sz="2000">
                <a:latin typeface="Calibri" pitchFamily="34" charset="0"/>
              </a:rPr>
              <a:t>, sensores e conectividade de rede, o que permite que esses objetos colecionem e possam trocar dados.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altLang="pt-BR" sz="2000">
              <a:latin typeface="Calibri" pitchFamily="34" charset="0"/>
            </a:endParaRP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altLang="pt-BR" sz="2000">
                <a:latin typeface="Calibri" pitchFamily="34" charset="0"/>
              </a:rPr>
              <a:t>Uma “coisa” no contexto da Internet das coisas (IoT), é uma entidade ou objeto físico que possui um identificador único, um sistema embarcado e a capacidade de transferir dados através de uma rede.</a:t>
            </a:r>
            <a:endParaRPr lang="en-US" altLang="pt-BR" sz="2000">
              <a:latin typeface="Calibri" pitchFamily="34" charset="0"/>
            </a:endParaRPr>
          </a:p>
        </p:txBody>
      </p:sp>
      <p:pic>
        <p:nvPicPr>
          <p:cNvPr id="27653" name="Imagem 5" descr="Figure-1.-The-next-step-in-internet-evolution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" y="3929063"/>
            <a:ext cx="8858250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/>
              <a:t>O que pode ser feito?</a:t>
            </a:r>
          </a:p>
        </p:txBody>
      </p:sp>
      <p:sp>
        <p:nvSpPr>
          <p:cNvPr id="2867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pt-BR" sz="2400">
              <a:latin typeface="Calibri" pitchFamily="34" charset="0"/>
              <a:cs typeface="Calibri" pitchFamily="34" charset="0"/>
            </a:endParaRPr>
          </a:p>
          <a:p>
            <a:r>
              <a:rPr lang="pt-BR" altLang="pt-BR" sz="2400">
                <a:latin typeface="Calibri" pitchFamily="34" charset="0"/>
                <a:cs typeface="Calibri" pitchFamily="34" charset="0"/>
              </a:rPr>
              <a:t>Implantes de monitoramento cardíaco;</a:t>
            </a:r>
          </a:p>
          <a:p>
            <a:r>
              <a:rPr lang="pt-BR" altLang="pt-BR" sz="2400" i="1">
                <a:latin typeface="Calibri" pitchFamily="34" charset="0"/>
                <a:cs typeface="Calibri" pitchFamily="34" charset="0"/>
              </a:rPr>
              <a:t>Transponders</a:t>
            </a:r>
            <a:r>
              <a:rPr lang="pt-BR" altLang="pt-BR" sz="2400">
                <a:latin typeface="Calibri" pitchFamily="34" charset="0"/>
                <a:cs typeface="Calibri" pitchFamily="34" charset="0"/>
              </a:rPr>
              <a:t> de </a:t>
            </a:r>
            <a:r>
              <a:rPr lang="pt-BR" altLang="pt-BR" sz="2400" i="1">
                <a:latin typeface="Calibri" pitchFamily="34" charset="0"/>
                <a:cs typeface="Calibri" pitchFamily="34" charset="0"/>
              </a:rPr>
              <a:t>biochips</a:t>
            </a:r>
            <a:r>
              <a:rPr lang="pt-BR" altLang="pt-BR" sz="2400">
                <a:latin typeface="Calibri" pitchFamily="34" charset="0"/>
                <a:cs typeface="Calibri" pitchFamily="34" charset="0"/>
              </a:rPr>
              <a:t> em animais de fazenda;</a:t>
            </a:r>
          </a:p>
          <a:p>
            <a:r>
              <a:rPr lang="pt-BR" altLang="pt-BR" sz="2400">
                <a:latin typeface="Calibri" pitchFamily="34" charset="0"/>
                <a:cs typeface="Calibri" pitchFamily="34" charset="0"/>
              </a:rPr>
              <a:t>Automóveis com sensores embutidos;</a:t>
            </a:r>
          </a:p>
          <a:p>
            <a:r>
              <a:rPr lang="pt-BR" altLang="pt-BR" sz="2400">
                <a:latin typeface="Calibri" pitchFamily="34" charset="0"/>
                <a:cs typeface="Calibri" pitchFamily="34" charset="0"/>
              </a:rPr>
              <a:t>Dispositivos de análise de DNA e Outros </a:t>
            </a:r>
            <a:r>
              <a:rPr lang="pt-BR" altLang="pt-BR" sz="2400" i="1">
                <a:latin typeface="Calibri" pitchFamily="34" charset="0"/>
                <a:cs typeface="Calibri" pitchFamily="34" charset="0"/>
              </a:rPr>
              <a:t>wearables</a:t>
            </a:r>
            <a:r>
              <a:rPr lang="pt-BR" altLang="pt-BR" sz="2400">
                <a:latin typeface="Calibri" pitchFamily="34" charset="0"/>
                <a:cs typeface="Calibri" pitchFamily="34" charset="0"/>
              </a:rPr>
              <a:t>, etc. Esses dispositivos coletam dados úteis com a ajuda de várias tecnologias existentes e, em seguida, fluem de forma autônoma os dados entre outros dispositivos.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/>
              <a:t>Como pode ser feito?</a:t>
            </a:r>
          </a:p>
        </p:txBody>
      </p:sp>
      <p:sp>
        <p:nvSpPr>
          <p:cNvPr id="2969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A Internet das Coisas (</a:t>
            </a:r>
            <a:r>
              <a:rPr lang="pt-BR" altLang="pt-BR" sz="2400" dirty="0" err="1">
                <a:latin typeface="Calibri" pitchFamily="34" charset="0"/>
                <a:cs typeface="Calibri" pitchFamily="34" charset="0"/>
              </a:rPr>
              <a:t>IoT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)</a:t>
            </a:r>
          </a:p>
          <a:p>
            <a:pPr lvl="1"/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Consiste em todos os dispositivos habilitados para coletar, enviar e atuar sobre os dados que eles adquirem de seus </a:t>
            </a:r>
            <a:r>
              <a:rPr lang="pt-BR" altLang="pt-BR" sz="2400" b="1" dirty="0">
                <a:latin typeface="Calibri" pitchFamily="34" charset="0"/>
                <a:cs typeface="Calibri" pitchFamily="34" charset="0"/>
              </a:rPr>
              <a:t>ambientes;</a:t>
            </a:r>
          </a:p>
          <a:p>
            <a:pPr lvl="1"/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Se utilizam sensores incorporados, processadores e 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hardware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 de comunicação. 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Geralmente chamados de "conectados" ou dispositivos "inteligentes“;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Às vezes podem conversar com outros dispositivos relacionados, um processo chamada de comunicação </a:t>
            </a:r>
            <a:r>
              <a:rPr lang="pt-BR" altLang="pt-BR" sz="2400" b="1" dirty="0" err="1">
                <a:latin typeface="Calibri" pitchFamily="34" charset="0"/>
                <a:cs typeface="Calibri" pitchFamily="34" charset="0"/>
              </a:rPr>
              <a:t>máquina-a-máquina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 (M2M) e atuar nas informações que recebem um do outro. </a:t>
            </a:r>
          </a:p>
          <a:p>
            <a:pPr>
              <a:buFont typeface="Arial" pitchFamily="34" charset="0"/>
              <a:buNone/>
            </a:pPr>
            <a:endParaRPr lang="pt-BR" altLang="pt-BR" sz="20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/>
              <a:t>Como pode ser feito?</a:t>
            </a:r>
          </a:p>
        </p:txBody>
      </p:sp>
      <p:sp>
        <p:nvSpPr>
          <p:cNvPr id="307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Os seres humanos podem interagir com o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gadgets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 para configurá-los, dar instruções ou acessar os dados, mas os dispositivos fazem a maior parte do trabalho por conta própria </a:t>
            </a:r>
            <a:r>
              <a:rPr lang="pt-BR" altLang="pt-BR" sz="2400" b="1" dirty="0">
                <a:latin typeface="Calibri" pitchFamily="34" charset="0"/>
                <a:cs typeface="Calibri" pitchFamily="34" charset="0"/>
              </a:rPr>
              <a:t>sem intervenção humana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. 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Sua existência foi possibilitada por todos os minúsculos componentes móveis que estão disponíveis atualmente, bem como a natureza sempre 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online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 de nossas redes domésticas e comerciais.</a:t>
            </a:r>
          </a:p>
          <a:p>
            <a:pPr>
              <a:buFont typeface="Arial" pitchFamily="34" charset="0"/>
              <a:buNone/>
            </a:pPr>
            <a:endParaRPr lang="pt-BR" altLang="pt-BR" sz="20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/>
              <a:t>Qual a melhor forma de se fazer?</a:t>
            </a:r>
          </a:p>
        </p:txBody>
      </p:sp>
      <p:pic>
        <p:nvPicPr>
          <p:cNvPr id="31747" name="Imagem 3" descr="image001_a8orwv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75" y="1000125"/>
            <a:ext cx="5834063" cy="550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i="1" dirty="0" err="1"/>
              <a:t>Devices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2771" name="Imagem 6" descr="Internet-of-Things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571500"/>
            <a:ext cx="819150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en-US" sz="2000"/>
              <a:t>Histórico – </a:t>
            </a:r>
            <a:r>
              <a:rPr lang="pt-BR" altLang="en-US" sz="2000" i="1"/>
              <a:t>Internet of Things</a:t>
            </a:r>
            <a:endParaRPr lang="pt-BR" altLang="en-US" sz="2000"/>
          </a:p>
        </p:txBody>
      </p:sp>
      <p:pic>
        <p:nvPicPr>
          <p:cNvPr id="33795" name="Imagem 3" descr="kevin-ashton-father-of-the-iot-n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1285875"/>
            <a:ext cx="8715375" cy="492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en-US" sz="2000" dirty="0"/>
              <a:t>Histórico – </a:t>
            </a:r>
            <a:r>
              <a:rPr lang="pt-BR" altLang="en-US" sz="2000" i="1" dirty="0"/>
              <a:t>Internet </a:t>
            </a:r>
            <a:r>
              <a:rPr lang="pt-BR" altLang="en-US" sz="2000" i="1" dirty="0" err="1"/>
              <a:t>of</a:t>
            </a:r>
            <a:r>
              <a:rPr lang="pt-BR" altLang="en-US" sz="2000" i="1" dirty="0"/>
              <a:t> </a:t>
            </a:r>
            <a:r>
              <a:rPr lang="pt-BR" altLang="en-US" sz="2000" i="1" dirty="0" err="1"/>
              <a:t>Things</a:t>
            </a:r>
            <a:endParaRPr lang="pt-BR" altLang="en-US" sz="2000" i="1" dirty="0"/>
          </a:p>
        </p:txBody>
      </p:sp>
      <p:pic>
        <p:nvPicPr>
          <p:cNvPr id="34819" name="Imagem 3" descr="Iot History-min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4438"/>
            <a:ext cx="9144000" cy="518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4"/>
          <p:cNvSpPr txBox="1">
            <a:spLocks noChangeArrowheads="1"/>
          </p:cNvSpPr>
          <p:nvPr/>
        </p:nvSpPr>
        <p:spPr bwMode="auto">
          <a:xfrm>
            <a:off x="574675" y="260648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Da cognição humana aos </a:t>
            </a:r>
            <a:r>
              <a:rPr lang="pt-BR" altLang="pt-BR" sz="2000" b="1" i="1">
                <a:ea typeface="宋体" pitchFamily="2" charset="-122"/>
              </a:rPr>
              <a:t>smart devices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28625" y="1357313"/>
            <a:ext cx="8299450" cy="471487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pt-BR" sz="2600" b="1" dirty="0"/>
              <a:t>O que é Inteligência Artificial?</a:t>
            </a:r>
          </a:p>
          <a:p>
            <a:pPr>
              <a:lnSpc>
                <a:spcPct val="80000"/>
              </a:lnSpc>
              <a:defRPr/>
            </a:pPr>
            <a:endParaRPr lang="pt-BR" sz="2600" dirty="0"/>
          </a:p>
          <a:p>
            <a:pPr>
              <a:lnSpc>
                <a:spcPct val="80000"/>
              </a:lnSpc>
              <a:defRPr/>
            </a:pPr>
            <a:r>
              <a:rPr lang="pt-BR" sz="2600" dirty="0"/>
              <a:t>Fazer computadores que pensam?</a:t>
            </a:r>
          </a:p>
          <a:p>
            <a:pPr>
              <a:lnSpc>
                <a:spcPct val="80000"/>
              </a:lnSpc>
              <a:defRPr/>
            </a:pPr>
            <a:r>
              <a:rPr lang="pt-BR" sz="2600" dirty="0"/>
              <a:t>Automação de atividades que associamos ao pensamento humano, como a tomada de decisão, a aprendizagem ...?</a:t>
            </a:r>
          </a:p>
          <a:p>
            <a:pPr>
              <a:lnSpc>
                <a:spcPct val="80000"/>
              </a:lnSpc>
              <a:defRPr/>
            </a:pPr>
            <a:r>
              <a:rPr lang="pt-BR" sz="2600" dirty="0"/>
              <a:t>A arte de criar máquinas que executam funções que exigem inteligência, quando realizadas por humanos?</a:t>
            </a:r>
          </a:p>
          <a:p>
            <a:pPr>
              <a:lnSpc>
                <a:spcPct val="80000"/>
              </a:lnSpc>
              <a:defRPr/>
            </a:pPr>
            <a:r>
              <a:rPr lang="pt-BR" sz="2600" dirty="0"/>
              <a:t>O estudo das faculdades mentais através do uso de modelos computacionais?</a:t>
            </a:r>
          </a:p>
          <a:p>
            <a:pPr>
              <a:lnSpc>
                <a:spcPct val="80000"/>
              </a:lnSpc>
              <a:defRPr/>
            </a:pPr>
            <a:r>
              <a:rPr lang="pt-BR" sz="2600" dirty="0"/>
              <a:t>Ramo da ciência da computação que se preocupa com a automação do comportamento inteligente?</a:t>
            </a:r>
          </a:p>
          <a:p>
            <a:pPr>
              <a:lnSpc>
                <a:spcPct val="80000"/>
              </a:lnSpc>
              <a:defRPr/>
            </a:pPr>
            <a:r>
              <a:rPr lang="pt-BR" sz="2600" dirty="0"/>
              <a:t>Qualquer coisa em ciência da computação que ainda não sabemos como fazer corretamente?</a:t>
            </a:r>
          </a:p>
          <a:p>
            <a:pPr>
              <a:defRPr/>
            </a:pPr>
            <a:endParaRPr lang="en-US" sz="2400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Histórico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5843" name="Picture 2" descr="C:\Users\Jlopes\Desktop\Aulas FIAP - Robótica e IOT\the-evolution-of-iot-1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35038"/>
            <a:ext cx="9144000" cy="570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en-US" sz="2000"/>
              <a:t>Expectativas – </a:t>
            </a:r>
            <a:r>
              <a:rPr lang="pt-BR" altLang="en-US" sz="2000" i="1"/>
              <a:t>Internet of Things</a:t>
            </a:r>
          </a:p>
        </p:txBody>
      </p:sp>
      <p:pic>
        <p:nvPicPr>
          <p:cNvPr id="36867" name="Imagem 5" descr="introduction-to-iot-smart-city-15-63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22350"/>
            <a:ext cx="9144000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7891" name="Imagem 5" descr="Lifecycle-Diagra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25" y="928688"/>
            <a:ext cx="5959475" cy="571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8915" name="Imagem 3" descr="losant1-1024x576.jpe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71563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Hype Cycle</a:t>
            </a:r>
          </a:p>
        </p:txBody>
      </p:sp>
      <p:pic>
        <p:nvPicPr>
          <p:cNvPr id="39939" name="Imagem 3" descr="PR_490866_5_Trends_in_the_Emerging_Tech_Hype_Cycle_2018_Hype_Cycl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5" y="771525"/>
            <a:ext cx="7858125" cy="608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Hype Cycle</a:t>
            </a:r>
          </a:p>
        </p:txBody>
      </p:sp>
      <p:pic>
        <p:nvPicPr>
          <p:cNvPr id="40963" name="Imagem 4" descr="general_hype_cycl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857250"/>
            <a:ext cx="8778875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Hype Cycle</a:t>
            </a:r>
          </a:p>
        </p:txBody>
      </p:sp>
      <p:pic>
        <p:nvPicPr>
          <p:cNvPr id="41987" name="Imagem 4" descr="general_hype_cycle_opportunitie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857250"/>
            <a:ext cx="8778875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Revolução ou Evolução?</a:t>
            </a:r>
          </a:p>
        </p:txBody>
      </p:sp>
      <p:pic>
        <p:nvPicPr>
          <p:cNvPr id="43011" name="Imagem 3" descr="DenZWVvX4AI__Nz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813"/>
            <a:ext cx="9144000" cy="588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Onde está?</a:t>
            </a:r>
          </a:p>
        </p:txBody>
      </p:sp>
      <p:pic>
        <p:nvPicPr>
          <p:cNvPr id="44035" name="Imagem 4" descr="C2vhQtZWIAIVrec.jpe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" y="714375"/>
            <a:ext cx="7929563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Quais os movimentos das empresas?</a:t>
            </a:r>
          </a:p>
        </p:txBody>
      </p:sp>
      <p:pic>
        <p:nvPicPr>
          <p:cNvPr id="45059" name="Imagem 3" descr="cb insights graph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71563"/>
            <a:ext cx="9144000" cy="528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>
                <a:ea typeface="宋体" pitchFamily="2" charset="-122"/>
              </a:rPr>
              <a:t>Da cognição humana aos </a:t>
            </a:r>
            <a:r>
              <a:rPr lang="pt-BR" altLang="pt-BR" sz="2000" i="1">
                <a:ea typeface="宋体" pitchFamily="2" charset="-122"/>
              </a:rPr>
              <a:t>smart devices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Arial" charset="0"/>
              <a:buChar char="•"/>
              <a:defRPr/>
            </a:pPr>
            <a:r>
              <a:rPr lang="pt-BR" altLang="pt-BR" sz="2400" dirty="0">
                <a:latin typeface="+mn-lt"/>
                <a:cs typeface="Calibri" pitchFamily="34" charset="0"/>
              </a:rPr>
              <a:t>Há milhares de anos o homem busca entender como </a:t>
            </a:r>
            <a:r>
              <a:rPr lang="pt-BR" altLang="pt-BR" sz="2400" dirty="0">
                <a:solidFill>
                  <a:srgbClr val="FF0000"/>
                </a:solidFill>
                <a:latin typeface="+mn-lt"/>
                <a:cs typeface="Calibri" pitchFamily="34" charset="0"/>
              </a:rPr>
              <a:t>pensamos</a:t>
            </a:r>
            <a:r>
              <a:rPr lang="pt-BR" altLang="pt-BR" sz="2400" dirty="0">
                <a:latin typeface="+mn-lt"/>
                <a:cs typeface="Calibri" pitchFamily="34" charset="0"/>
              </a:rPr>
              <a:t>.</a:t>
            </a:r>
          </a:p>
          <a:p>
            <a:pPr lvl="1" eaLnBrk="1" hangingPunct="1">
              <a:lnSpc>
                <a:spcPct val="80000"/>
              </a:lnSpc>
              <a:buFont typeface="Arial" charset="0"/>
              <a:buChar char="–"/>
              <a:defRPr/>
            </a:pPr>
            <a:r>
              <a:rPr lang="pt-BR" altLang="pt-BR" sz="2000" dirty="0">
                <a:latin typeface="+mn-lt"/>
                <a:cs typeface="Calibri" pitchFamily="34" charset="0"/>
              </a:rPr>
              <a:t>Como somos capazes perceber, compreender, prever e tatear o mundo ao nosso redor?</a:t>
            </a:r>
          </a:p>
          <a:p>
            <a:pPr lvl="2" eaLnBrk="1" hangingPunct="1">
              <a:lnSpc>
                <a:spcPct val="80000"/>
              </a:lnSpc>
              <a:buFont typeface="Arial" charset="0"/>
              <a:buChar char="•"/>
              <a:defRPr/>
            </a:pPr>
            <a:r>
              <a:rPr lang="pt-BR" altLang="pt-BR" sz="1800" dirty="0">
                <a:latin typeface="+mn-lt"/>
                <a:cs typeface="Calibri" pitchFamily="34" charset="0"/>
              </a:rPr>
              <a:t>Filosofia, psicologia e neurociência.</a:t>
            </a:r>
          </a:p>
          <a:p>
            <a:pPr lvl="2" eaLnBrk="1" hangingPunct="1">
              <a:lnSpc>
                <a:spcPct val="80000"/>
              </a:lnSpc>
              <a:buFont typeface="Arial" charset="0"/>
              <a:buChar char="•"/>
              <a:defRPr/>
            </a:pPr>
            <a:endParaRPr lang="pt-BR" altLang="pt-BR" sz="1800" dirty="0">
              <a:latin typeface="+mn-lt"/>
              <a:cs typeface="Calibri" pitchFamily="34" charset="0"/>
            </a:endParaRPr>
          </a:p>
          <a:p>
            <a:pPr eaLnBrk="1" hangingPunct="1">
              <a:lnSpc>
                <a:spcPct val="80000"/>
              </a:lnSpc>
              <a:buFont typeface="Arial" charset="0"/>
              <a:buChar char="•"/>
              <a:defRPr/>
            </a:pPr>
            <a:r>
              <a:rPr lang="pt-BR" altLang="pt-BR" sz="2400" dirty="0">
                <a:latin typeface="+mn-lt"/>
                <a:cs typeface="Calibri" pitchFamily="34" charset="0"/>
              </a:rPr>
              <a:t>O campo da Inteligência Artificial vai além:</a:t>
            </a:r>
          </a:p>
          <a:p>
            <a:pPr lvl="1" eaLnBrk="1" hangingPunct="1">
              <a:lnSpc>
                <a:spcPct val="80000"/>
              </a:lnSpc>
              <a:buFont typeface="Arial" charset="0"/>
              <a:buChar char="–"/>
              <a:defRPr/>
            </a:pPr>
            <a:r>
              <a:rPr lang="pt-BR" altLang="pt-BR" sz="2000" dirty="0">
                <a:latin typeface="+mn-lt"/>
                <a:cs typeface="Calibri" pitchFamily="34" charset="0"/>
              </a:rPr>
              <a:t>Construir sistemas ou entidades </a:t>
            </a:r>
            <a:r>
              <a:rPr lang="pt-BR" altLang="pt-BR" sz="2000" dirty="0">
                <a:solidFill>
                  <a:srgbClr val="FF0000"/>
                </a:solidFill>
                <a:latin typeface="+mn-lt"/>
                <a:cs typeface="Calibri" pitchFamily="34" charset="0"/>
              </a:rPr>
              <a:t>inteligentes</a:t>
            </a:r>
            <a:r>
              <a:rPr lang="pt-BR" altLang="pt-BR" sz="2000" dirty="0">
                <a:latin typeface="+mn-lt"/>
                <a:cs typeface="Calibri" pitchFamily="34" charset="0"/>
              </a:rPr>
              <a:t>.</a:t>
            </a:r>
          </a:p>
          <a:p>
            <a:pPr lvl="1" eaLnBrk="1" hangingPunct="1">
              <a:lnSpc>
                <a:spcPct val="80000"/>
              </a:lnSpc>
              <a:buFont typeface="Arial" charset="0"/>
              <a:buChar char="–"/>
              <a:defRPr/>
            </a:pPr>
            <a:endParaRPr lang="pt-BR" altLang="pt-BR" sz="2000" dirty="0">
              <a:latin typeface="+mn-lt"/>
              <a:cs typeface="Calibri" pitchFamily="34" charset="0"/>
            </a:endParaRPr>
          </a:p>
          <a:p>
            <a:pPr eaLnBrk="1" hangingPunct="1">
              <a:lnSpc>
                <a:spcPct val="80000"/>
              </a:lnSpc>
              <a:buFont typeface="Arial" charset="0"/>
              <a:buChar char="•"/>
              <a:defRPr/>
            </a:pPr>
            <a:r>
              <a:rPr lang="pt-BR" altLang="pt-BR" sz="2400" dirty="0">
                <a:latin typeface="+mn-lt"/>
                <a:cs typeface="Calibri" pitchFamily="34" charset="0"/>
              </a:rPr>
              <a:t>Atualmente a IA abrange uma variedade de temas: </a:t>
            </a:r>
          </a:p>
          <a:p>
            <a:pPr lvl="1" eaLnBrk="1" hangingPunct="1">
              <a:lnSpc>
                <a:spcPct val="80000"/>
              </a:lnSpc>
              <a:buFont typeface="Arial" charset="0"/>
              <a:buChar char="–"/>
              <a:defRPr/>
            </a:pPr>
            <a:r>
              <a:rPr lang="pt-BR" altLang="pt-BR" sz="2000" dirty="0">
                <a:latin typeface="+mn-lt"/>
                <a:cs typeface="Calibri" pitchFamily="34" charset="0"/>
              </a:rPr>
              <a:t>Uso geral como aprendizagem e percepção;</a:t>
            </a:r>
          </a:p>
          <a:p>
            <a:pPr lvl="1" eaLnBrk="1" hangingPunct="1">
              <a:lnSpc>
                <a:spcPct val="80000"/>
              </a:lnSpc>
              <a:buFont typeface="Arial" charset="0"/>
              <a:buChar char="–"/>
              <a:defRPr/>
            </a:pPr>
            <a:endParaRPr lang="pt-BR" altLang="pt-BR" sz="2200" dirty="0">
              <a:latin typeface="+mn-lt"/>
              <a:cs typeface="Calibri" pitchFamily="34" charset="0"/>
            </a:endParaRPr>
          </a:p>
          <a:p>
            <a:pPr lvl="2" eaLnBrk="1" hangingPunct="1">
              <a:lnSpc>
                <a:spcPct val="80000"/>
              </a:lnSpc>
              <a:buFont typeface="Arial" charset="0"/>
              <a:buChar char="•"/>
              <a:defRPr/>
            </a:pPr>
            <a:r>
              <a:rPr lang="pt-BR" altLang="pt-BR" sz="1800" dirty="0">
                <a:latin typeface="+mn-lt"/>
                <a:cs typeface="Calibri" pitchFamily="34" charset="0"/>
              </a:rPr>
              <a:t>Tarefas específicas como jogos de xadrez, detecção de fraudes, reconhecimentos de voz e imagem, tradução automática, veículos autônomos, </a:t>
            </a:r>
            <a:r>
              <a:rPr lang="pt-BR" altLang="pt-BR" sz="1800" dirty="0" err="1">
                <a:latin typeface="+mn-lt"/>
                <a:cs typeface="Calibri" pitchFamily="34" charset="0"/>
              </a:rPr>
              <a:t>rob</a:t>
            </a:r>
            <a:r>
              <a:rPr lang="en-US" altLang="pt-BR" sz="1800" dirty="0" err="1">
                <a:latin typeface="+mn-lt"/>
                <a:cs typeface="Calibri" pitchFamily="34" charset="0"/>
              </a:rPr>
              <a:t>ótica</a:t>
            </a:r>
            <a:r>
              <a:rPr lang="en-US" altLang="pt-BR" sz="1800" dirty="0">
                <a:latin typeface="+mn-lt"/>
                <a:cs typeface="Calibri" pitchFamily="34" charset="0"/>
              </a:rPr>
              <a:t> </a:t>
            </a:r>
            <a:r>
              <a:rPr lang="en-US" altLang="pt-BR" sz="1800" dirty="0" err="1">
                <a:latin typeface="+mn-lt"/>
                <a:cs typeface="Calibri" pitchFamily="34" charset="0"/>
              </a:rPr>
              <a:t>móvel</a:t>
            </a:r>
            <a:r>
              <a:rPr lang="en-US" altLang="pt-BR" sz="1800" dirty="0">
                <a:latin typeface="+mn-lt"/>
                <a:cs typeface="Calibri" pitchFamily="34" charset="0"/>
              </a:rPr>
              <a:t> e </a:t>
            </a:r>
            <a:r>
              <a:rPr lang="en-US" altLang="pt-BR" sz="1800" dirty="0" err="1">
                <a:latin typeface="+mn-lt"/>
                <a:cs typeface="Calibri" pitchFamily="34" charset="0"/>
              </a:rPr>
              <a:t>aérea</a:t>
            </a:r>
            <a:r>
              <a:rPr lang="en-US" altLang="pt-BR" sz="1800" dirty="0">
                <a:latin typeface="+mn-lt"/>
                <a:cs typeface="Calibri" pitchFamily="34" charset="0"/>
              </a:rPr>
              <a:t>, </a:t>
            </a:r>
            <a:r>
              <a:rPr lang="en-US" altLang="pt-BR" sz="1800" i="1" dirty="0">
                <a:latin typeface="+mn-lt"/>
                <a:cs typeface="Calibri" pitchFamily="34" charset="0"/>
              </a:rPr>
              <a:t>internet of things </a:t>
            </a:r>
            <a:r>
              <a:rPr lang="en-US" altLang="pt-BR" sz="1800" dirty="0" err="1">
                <a:latin typeface="+mn-lt"/>
                <a:cs typeface="Calibri" pitchFamily="34" charset="0"/>
              </a:rPr>
              <a:t>dentre</a:t>
            </a:r>
            <a:r>
              <a:rPr lang="en-US" altLang="pt-BR" sz="1800" dirty="0">
                <a:latin typeface="+mn-lt"/>
                <a:cs typeface="Calibri" pitchFamily="34" charset="0"/>
              </a:rPr>
              <a:t> outros.</a:t>
            </a:r>
            <a:endParaRPr lang="pt-BR" altLang="pt-BR" sz="1800" i="1" dirty="0">
              <a:latin typeface="+mn-lt"/>
              <a:cs typeface="Calibri" pitchFamily="34" charset="0"/>
            </a:endParaRPr>
          </a:p>
          <a:p>
            <a:pPr>
              <a:buFont typeface="Arial" charset="0"/>
              <a:buChar char="•"/>
              <a:defRPr/>
            </a:pPr>
            <a:endParaRPr lang="pt-BR" dirty="0"/>
          </a:p>
          <a:p>
            <a:pPr>
              <a:buFont typeface="Arial" charset="0"/>
              <a:buChar char="•"/>
              <a:defRPr/>
            </a:pPr>
            <a:endParaRPr lang="pt-B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Quais os movimentos das empresas?</a:t>
            </a:r>
          </a:p>
        </p:txBody>
      </p:sp>
      <p:pic>
        <p:nvPicPr>
          <p:cNvPr id="46083" name="Imagem 4" descr="iot blog image 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88" y="928688"/>
            <a:ext cx="7286625" cy="563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14848"/>
            <a:ext cx="9144000" cy="6872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076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49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848"/>
            <a:ext cx="9144000" cy="6872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076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25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848"/>
            <a:ext cx="9144000" cy="6872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62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848"/>
            <a:ext cx="9144000" cy="6872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6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Atividades – Componentes</a:t>
            </a:r>
          </a:p>
        </p:txBody>
      </p:sp>
      <p:sp>
        <p:nvSpPr>
          <p:cNvPr id="307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Protoboard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/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Breadboard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: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1400" dirty="0">
                <a:latin typeface="Calibri" pitchFamily="34" charset="0"/>
                <a:cs typeface="Calibri" pitchFamily="34" charset="0"/>
              </a:rPr>
              <a:t>Uma placa de ensaio (protoboard ou </a:t>
            </a:r>
            <a:r>
              <a:rPr lang="pt-BR" altLang="pt-BR" sz="1400" dirty="0" err="1">
                <a:latin typeface="Calibri" pitchFamily="34" charset="0"/>
                <a:cs typeface="Calibri" pitchFamily="34" charset="0"/>
              </a:rPr>
              <a:t>breadboard</a:t>
            </a:r>
            <a:r>
              <a:rPr lang="pt-BR" altLang="pt-BR" sz="1400" dirty="0">
                <a:latin typeface="Calibri" pitchFamily="34" charset="0"/>
                <a:cs typeface="Calibri" pitchFamily="34" charset="0"/>
              </a:rPr>
              <a:t>, no inglês) é uma placa de plástico retangular com vários pequenos orifícios;</a:t>
            </a:r>
          </a:p>
          <a:p>
            <a:pPr lvl="1"/>
            <a:endParaRPr lang="pt-BR" altLang="pt-BR" sz="14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1400" dirty="0">
                <a:latin typeface="Calibri" pitchFamily="34" charset="0"/>
                <a:cs typeface="Calibri" pitchFamily="34" charset="0"/>
              </a:rPr>
              <a:t>Esses orifícios permitem usar componentes eletrônicos para </a:t>
            </a:r>
            <a:r>
              <a:rPr lang="pt-BR" altLang="pt-BR" sz="1400" dirty="0" err="1">
                <a:latin typeface="Calibri" pitchFamily="34" charset="0"/>
                <a:cs typeface="Calibri" pitchFamily="34" charset="0"/>
              </a:rPr>
              <a:t>prototipar</a:t>
            </a:r>
            <a:r>
              <a:rPr lang="pt-BR" altLang="pt-BR" sz="1400" dirty="0">
                <a:latin typeface="Calibri" pitchFamily="34" charset="0"/>
                <a:cs typeface="Calibri" pitchFamily="34" charset="0"/>
              </a:rPr>
              <a:t> um circuito eletrônico;</a:t>
            </a:r>
          </a:p>
          <a:p>
            <a:endParaRPr lang="pt-BR" altLang="pt-BR" sz="14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1400" dirty="0">
                <a:latin typeface="Calibri" pitchFamily="34" charset="0"/>
                <a:cs typeface="Calibri" pitchFamily="34" charset="0"/>
              </a:rPr>
              <a:t>As conexões não são permanentes; portanto, é fácil remover um componente se você cometer um erro ou simplesmente começar de novo e executar um novo projeto.</a:t>
            </a:r>
          </a:p>
        </p:txBody>
      </p:sp>
      <p:pic>
        <p:nvPicPr>
          <p:cNvPr id="3" name="Imagem 2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id="{BB3B1172-5B42-45A6-8ED2-E825D3AC7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560" y="4005064"/>
            <a:ext cx="3172879" cy="27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32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Atividades – Componentes</a:t>
            </a:r>
          </a:p>
        </p:txBody>
      </p:sp>
      <p:sp>
        <p:nvSpPr>
          <p:cNvPr id="307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De onde vem o nome "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breadboard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"?</a:t>
            </a:r>
          </a:p>
          <a:p>
            <a:endParaRPr lang="pt-BR" altLang="pt-BR" sz="2400" i="1" dirty="0">
              <a:latin typeface="Calibri" pitchFamily="34" charset="0"/>
              <a:cs typeface="Calibri" pitchFamily="34" charset="0"/>
            </a:endParaRPr>
          </a:p>
          <a:p>
            <a:pPr lvl="2"/>
            <a:r>
              <a:rPr lang="pt-BR" altLang="pt-BR" sz="2000" dirty="0">
                <a:latin typeface="Calibri" pitchFamily="34" charset="0"/>
                <a:cs typeface="Calibri" pitchFamily="34" charset="0"/>
              </a:rPr>
              <a:t>Você pode estar se perguntando o que isso tem a ver com pão, não é? O termo tábua de pão vem dos primórdios da eletrônica, quando as pessoas literalmente enfiavam pregos ou parafusos em tábuas de madeira nas quais cortam pão para conectar seus circuitos.</a:t>
            </a:r>
          </a:p>
        </p:txBody>
      </p:sp>
      <p:pic>
        <p:nvPicPr>
          <p:cNvPr id="3" name="Imagem 2" descr="Uma imagem contendo pessoa, interior&#10;&#10;Descrição gerada automaticamente">
            <a:extLst>
              <a:ext uri="{FF2B5EF4-FFF2-40B4-BE49-F238E27FC236}">
                <a16:creationId xmlns:a16="http://schemas.microsoft.com/office/drawing/2014/main" id="{77473EE7-849A-42D2-8568-1E0B1497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92" y="3844925"/>
            <a:ext cx="4148677" cy="277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10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Atividades – Componentes</a:t>
            </a:r>
          </a:p>
        </p:txBody>
      </p:sp>
      <p:sp>
        <p:nvSpPr>
          <p:cNvPr id="307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O que há dentro de uma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breadboard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?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Os componentes e jumpers podem caber na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breadboard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pois seu interior é composto de fileiras de pequenos clipes de metal. </a:t>
            </a:r>
          </a:p>
          <a:p>
            <a:pPr lvl="1"/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pt-BR" altLang="pt-BR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559539-205E-4ECB-B953-3D02EE68D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408" y="4616450"/>
            <a:ext cx="2381250" cy="21526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7DCBBE8-6DEF-45A9-A733-BE95A60F5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993798"/>
            <a:ext cx="2141520" cy="361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44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Atividades – Componentes</a:t>
            </a:r>
          </a:p>
        </p:txBody>
      </p:sp>
      <p:sp>
        <p:nvSpPr>
          <p:cNvPr id="307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Etiquetas numa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breadboard</a:t>
            </a:r>
            <a:endParaRPr lang="pt-BR" altLang="pt-BR" sz="2400" i="1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Linhas, colunas e barramentos: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A maioria das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breadboards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 têm alguns números, letras e sinais de mais e menos escritos. O que significa tudo isso? Embora a aparência exata possa variar de placa para placa o objetivo geral é sempre o mesmo:</a:t>
            </a:r>
          </a:p>
          <a:p>
            <a:pPr lvl="1"/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Essas etiquetas ajudam a localizar certos furos na placa para que você possa seguir as instruções ao construir um circuito.</a:t>
            </a:r>
          </a:p>
          <a:p>
            <a:pPr lvl="1"/>
            <a:endParaRPr lang="pt-BR" altLang="pt-BR" sz="1600" dirty="0">
              <a:latin typeface="Calibri" pitchFamily="34" charset="0"/>
              <a:cs typeface="Calibri" pitchFamily="34" charset="0"/>
            </a:endParaRPr>
          </a:p>
          <a:p>
            <a:pPr lvl="1"/>
            <a:endParaRPr lang="pt-BR" altLang="pt-BR" sz="1600" dirty="0">
              <a:latin typeface="Calibri" pitchFamily="34" charset="0"/>
              <a:cs typeface="Calibri" pitchFamily="34" charset="0"/>
            </a:endParaRP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675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Atividades – Componentes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16BA22D-309B-496A-A325-DC68CC87E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10925"/>
            <a:ext cx="2857500" cy="44672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ADC01D8-1AD0-4E89-919D-0C5AAB49E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852" y="1510925"/>
            <a:ext cx="28575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0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en-US" sz="2000"/>
              <a:t>O que é Inteligência Artificial?</a:t>
            </a:r>
          </a:p>
        </p:txBody>
      </p:sp>
      <p:pic>
        <p:nvPicPr>
          <p:cNvPr id="17411" name="Imagem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96975"/>
            <a:ext cx="91440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Atividades – Componentes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16BA22D-309B-496A-A325-DC68CC87E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10925"/>
            <a:ext cx="2857500" cy="44672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190FB68-9725-449A-A057-7997BC8CC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356" y="1510924"/>
            <a:ext cx="2857500" cy="44672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BE2C221-43A1-4EBA-957E-242CD9205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46" y="1510923"/>
            <a:ext cx="28575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99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Atividades – Componentes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D6547B7-ACF2-4FBD-A7B8-CDF620495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165225"/>
            <a:ext cx="8497887" cy="5359400"/>
          </a:xfrm>
        </p:spPr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LEDs: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1800" dirty="0">
                <a:latin typeface="Calibri" pitchFamily="34" charset="0"/>
                <a:cs typeface="Calibri" pitchFamily="34" charset="0"/>
              </a:rPr>
              <a:t>Os LEDs têm um lado positivo (chamado ânodo) e um lado negativo (chamado cátodo). O conector metálico do ânodo (+) é maior que o conector do cátodo (-). O lado do cátodo também costuma ter uma borda “chinfrada” ou  plana na parte plástica do LED.</a:t>
            </a:r>
          </a:p>
          <a:p>
            <a:pPr lvl="1"/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Resistores: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1800" dirty="0">
                <a:latin typeface="Calibri" pitchFamily="34" charset="0"/>
                <a:cs typeface="Calibri" pitchFamily="34" charset="0"/>
              </a:rPr>
              <a:t>Um resistor é um componente elétrico passivo de dois terminais que implementa a resistência elétrica como um elemento do circuito. </a:t>
            </a:r>
          </a:p>
          <a:p>
            <a:pPr lvl="1"/>
            <a:endParaRPr lang="pt-BR" altLang="pt-BR" sz="18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1800" dirty="0">
                <a:latin typeface="Calibri" pitchFamily="34" charset="0"/>
                <a:cs typeface="Calibri" pitchFamily="34" charset="0"/>
              </a:rPr>
              <a:t>Nos circuitos eletrônicos, os resistores são usados desde para reduzir o fluxo de corrente, ajustar os níveis de sinal, dividir tensões, influenciar elementos ativos e terminar as linhas de transmissão, entre vários outros usos.</a:t>
            </a:r>
          </a:p>
          <a:p>
            <a:pPr lvl="2"/>
            <a:endParaRPr lang="pt-BR" altLang="pt-BR" sz="2000" dirty="0">
              <a:latin typeface="Calibri" pitchFamily="34" charset="0"/>
              <a:cs typeface="Calibri" pitchFamily="34" charset="0"/>
            </a:endParaRP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074" name="Picture 2" descr="Image result for led">
            <a:extLst>
              <a:ext uri="{FF2B5EF4-FFF2-40B4-BE49-F238E27FC236}">
                <a16:creationId xmlns:a16="http://schemas.microsoft.com/office/drawing/2014/main" id="{69D8676B-A96E-4184-9F80-689695FF1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72715" y="782084"/>
            <a:ext cx="119857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sistores">
            <a:extLst>
              <a:ext uri="{FF2B5EF4-FFF2-40B4-BE49-F238E27FC236}">
                <a16:creationId xmlns:a16="http://schemas.microsoft.com/office/drawing/2014/main" id="{F7D9DE79-07A8-43DD-AD2D-141FC76B2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727" y="3354561"/>
            <a:ext cx="940545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423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Atividades – Componentes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D6547B7-ACF2-4FBD-A7B8-CDF620495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165225"/>
            <a:ext cx="8497887" cy="5359400"/>
          </a:xfrm>
        </p:spPr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Sensor de Ultrassom HC-SR04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1"/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2"/>
            <a:endParaRPr lang="pt-BR" altLang="pt-BR" sz="2000" dirty="0">
              <a:latin typeface="Calibri" pitchFamily="34" charset="0"/>
              <a:cs typeface="Calibri" pitchFamily="34" charset="0"/>
            </a:endParaRP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3CDEEEC-1CEB-4ADE-8533-6C9BAACF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679" y="980728"/>
            <a:ext cx="3560441" cy="342217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14AC169-A6C2-4525-A95F-766ACEE18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33" y="2303316"/>
            <a:ext cx="5131646" cy="340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217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Atividades – Componentes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D6547B7-ACF2-4FBD-A7B8-CDF620495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165225"/>
            <a:ext cx="8497887" cy="5359400"/>
          </a:xfrm>
        </p:spPr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Jumpers (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jump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wire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)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1"/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2"/>
            <a:endParaRPr lang="pt-BR" altLang="pt-BR" sz="2000" dirty="0">
              <a:latin typeface="Calibri" pitchFamily="34" charset="0"/>
              <a:cs typeface="Calibri" pitchFamily="34" charset="0"/>
            </a:endParaRP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63B6E-5210-C74B-B6FC-A528C16D8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759" y="1916832"/>
            <a:ext cx="5360943" cy="357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94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848"/>
            <a:ext cx="9144000" cy="6872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2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848"/>
            <a:ext cx="9144000" cy="6872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32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848"/>
            <a:ext cx="9144000" cy="6872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78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848"/>
            <a:ext cx="9144000" cy="6872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65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848"/>
            <a:ext cx="9144000" cy="6872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115616" y="2204864"/>
            <a:ext cx="720080" cy="720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9512" y="1628800"/>
            <a:ext cx="4320480" cy="3744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85288"/>
            <a:ext cx="3096344" cy="403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15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848"/>
            <a:ext cx="9144000" cy="6872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8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/>
              <a:t>Áreas e Dependências em IA</a:t>
            </a:r>
          </a:p>
        </p:txBody>
      </p:sp>
      <p:sp>
        <p:nvSpPr>
          <p:cNvPr id="15" name="Elipse 14"/>
          <p:cNvSpPr/>
          <p:nvPr/>
        </p:nvSpPr>
        <p:spPr>
          <a:xfrm>
            <a:off x="3449631" y="2295510"/>
            <a:ext cx="2160588" cy="216058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 b="1" dirty="0">
              <a:latin typeface="Futura Bk BT" pitchFamily="34" charset="0"/>
            </a:endParaRP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2951156" y="5202222"/>
            <a:ext cx="3290888" cy="298450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</a:rPr>
              <a:t>Busca em Espaços de Estados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3485303" y="3076925"/>
            <a:ext cx="2090156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 Bk BT" pitchFamily="34" charset="0"/>
                <a:cs typeface="Arial" charset="0"/>
              </a:rPr>
              <a:t>Inteligência Artificial</a:t>
            </a:r>
          </a:p>
        </p:txBody>
      </p:sp>
      <p:sp>
        <p:nvSpPr>
          <p:cNvPr id="13" name="Retângulo de cantos arredondados 21"/>
          <p:cNvSpPr/>
          <p:nvPr/>
        </p:nvSpPr>
        <p:spPr>
          <a:xfrm>
            <a:off x="715956" y="2486010"/>
            <a:ext cx="2120900" cy="865187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</a:rPr>
              <a:t>Visualização e Representação de Conhecimento</a:t>
            </a:r>
          </a:p>
        </p:txBody>
      </p:sp>
      <p:sp>
        <p:nvSpPr>
          <p:cNvPr id="14" name="Retângulo de cantos arredondados 21"/>
          <p:cNvSpPr/>
          <p:nvPr/>
        </p:nvSpPr>
        <p:spPr>
          <a:xfrm>
            <a:off x="625469" y="3733785"/>
            <a:ext cx="2255837" cy="863600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</a:rPr>
              <a:t>Processamento de Linguagem Natural</a:t>
            </a:r>
          </a:p>
        </p:txBody>
      </p:sp>
      <p:sp>
        <p:nvSpPr>
          <p:cNvPr id="25" name="Retângulo de cantos arredondados 21"/>
          <p:cNvSpPr/>
          <p:nvPr/>
        </p:nvSpPr>
        <p:spPr>
          <a:xfrm>
            <a:off x="2951156" y="4641835"/>
            <a:ext cx="3290888" cy="303212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</a:rPr>
              <a:t>Pensamento Computacional</a:t>
            </a:r>
          </a:p>
        </p:txBody>
      </p:sp>
      <p:sp>
        <p:nvSpPr>
          <p:cNvPr id="26" name="Retângulo de cantos arredondados 21"/>
          <p:cNvSpPr/>
          <p:nvPr/>
        </p:nvSpPr>
        <p:spPr>
          <a:xfrm>
            <a:off x="6357931" y="2486010"/>
            <a:ext cx="1865313" cy="865187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</a:rPr>
              <a:t>Visão Computacional</a:t>
            </a:r>
          </a:p>
        </p:txBody>
      </p:sp>
      <p:sp>
        <p:nvSpPr>
          <p:cNvPr id="27" name="Retângulo de cantos arredondados 21"/>
          <p:cNvSpPr/>
          <p:nvPr/>
        </p:nvSpPr>
        <p:spPr>
          <a:xfrm>
            <a:off x="6494456" y="3765535"/>
            <a:ext cx="1590675" cy="863600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</a:rPr>
              <a:t>Sistemas Especialistas</a:t>
            </a:r>
          </a:p>
        </p:txBody>
      </p:sp>
      <p:sp>
        <p:nvSpPr>
          <p:cNvPr id="28" name="Retângulo de cantos arredondados 21"/>
          <p:cNvSpPr/>
          <p:nvPr/>
        </p:nvSpPr>
        <p:spPr>
          <a:xfrm>
            <a:off x="1039806" y="5027597"/>
            <a:ext cx="1219200" cy="863600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b="1" dirty="0">
                <a:solidFill>
                  <a:schemeClr val="tx1"/>
                </a:solidFill>
              </a:rPr>
              <a:t>Robótica</a:t>
            </a:r>
          </a:p>
        </p:txBody>
      </p:sp>
      <p:sp>
        <p:nvSpPr>
          <p:cNvPr id="29" name="Retângulo de cantos arredondados 21"/>
          <p:cNvSpPr/>
          <p:nvPr/>
        </p:nvSpPr>
        <p:spPr>
          <a:xfrm>
            <a:off x="6372219" y="5037122"/>
            <a:ext cx="1835150" cy="841375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b="1" i="1" dirty="0">
                <a:solidFill>
                  <a:schemeClr val="tx1"/>
                </a:solidFill>
              </a:rPr>
              <a:t>Internet </a:t>
            </a:r>
            <a:r>
              <a:rPr lang="pt-BR" sz="2000" b="1" i="1" dirty="0" err="1">
                <a:solidFill>
                  <a:schemeClr val="tx1"/>
                </a:solidFill>
              </a:rPr>
              <a:t>of</a:t>
            </a:r>
            <a:r>
              <a:rPr lang="pt-BR" sz="2000" b="1" i="1" dirty="0">
                <a:solidFill>
                  <a:schemeClr val="tx1"/>
                </a:solidFill>
              </a:rPr>
              <a:t> </a:t>
            </a:r>
            <a:r>
              <a:rPr lang="pt-BR" sz="2000" b="1" i="1" dirty="0" err="1">
                <a:solidFill>
                  <a:schemeClr val="tx1"/>
                </a:solidFill>
              </a:rPr>
              <a:t>Things</a:t>
            </a:r>
            <a:endParaRPr lang="pt-BR" sz="2000" b="1" i="1" dirty="0">
              <a:solidFill>
                <a:schemeClr val="tx1"/>
              </a:solidFill>
            </a:endParaRPr>
          </a:p>
        </p:txBody>
      </p:sp>
      <p:sp>
        <p:nvSpPr>
          <p:cNvPr id="16" name="Retângulo de cantos arredondados 21"/>
          <p:cNvSpPr/>
          <p:nvPr/>
        </p:nvSpPr>
        <p:spPr>
          <a:xfrm>
            <a:off x="962019" y="1192197"/>
            <a:ext cx="1628775" cy="863600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rgbClr val="FF0000"/>
                </a:solidFill>
              </a:rPr>
              <a:t>Computa</a:t>
            </a:r>
            <a:r>
              <a:rPr lang="en-US" sz="2000" dirty="0" err="1">
                <a:solidFill>
                  <a:srgbClr val="FF0000"/>
                </a:solidFill>
              </a:rPr>
              <a:t>ção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7" name="Retângulo de cantos arredondados 21"/>
          <p:cNvSpPr/>
          <p:nvPr/>
        </p:nvSpPr>
        <p:spPr>
          <a:xfrm>
            <a:off x="3714744" y="1214422"/>
            <a:ext cx="1630362" cy="863600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err="1">
                <a:solidFill>
                  <a:srgbClr val="FF0000"/>
                </a:solidFill>
              </a:rPr>
              <a:t>Lógica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8" name="Retângulo de cantos arredondados 21"/>
          <p:cNvSpPr/>
          <p:nvPr/>
        </p:nvSpPr>
        <p:spPr>
          <a:xfrm>
            <a:off x="6419844" y="1214422"/>
            <a:ext cx="1741487" cy="863600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err="1">
                <a:solidFill>
                  <a:srgbClr val="FF0000"/>
                </a:solidFill>
              </a:rPr>
              <a:t>Probabilística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9" name="Retângulo de cantos arredondados 21"/>
          <p:cNvSpPr/>
          <p:nvPr/>
        </p:nvSpPr>
        <p:spPr>
          <a:xfrm>
            <a:off x="2951156" y="5726097"/>
            <a:ext cx="3290888" cy="303213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</a:rPr>
              <a:t>Aprendizagem de Máquina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848"/>
            <a:ext cx="9144000" cy="6872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38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848"/>
            <a:ext cx="9144000" cy="6872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80"/>
            <a:ext cx="9144000" cy="571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" y="1826940"/>
            <a:ext cx="3401289" cy="29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5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848"/>
            <a:ext cx="9144000" cy="6872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571500"/>
            <a:ext cx="9144000" cy="5715000"/>
            <a:chOff x="0" y="571500"/>
            <a:chExt cx="9144000" cy="5715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500"/>
              <a:ext cx="9144000" cy="5715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1412776"/>
              <a:ext cx="2150698" cy="3672408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4" y="1939752"/>
            <a:ext cx="3203848" cy="269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52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6F0B-CBFE-EB45-A826-FD1CBC2D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Atividade</a:t>
            </a:r>
            <a:r>
              <a:rPr lang="en-US" dirty="0"/>
              <a:t> </a:t>
            </a:r>
            <a:r>
              <a:rPr lang="en-US" dirty="0" err="1"/>
              <a:t>Prática</a:t>
            </a:r>
            <a:r>
              <a:rPr lang="en-US" dirty="0"/>
              <a:t> 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F48CEF-96AB-3941-922E-06788AD85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340768"/>
            <a:ext cx="5922764" cy="50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96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3BC4-88FC-CF49-AAA3-5FE9D438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Atividade</a:t>
            </a:r>
            <a:r>
              <a:rPr lang="en-US" dirty="0"/>
              <a:t> </a:t>
            </a:r>
            <a:r>
              <a:rPr lang="en-US" dirty="0" err="1"/>
              <a:t>Prática</a:t>
            </a:r>
            <a:r>
              <a:rPr lang="en-US" dirty="0"/>
              <a:t> II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0CFB0F-B920-5745-B7FF-537560C80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980728"/>
            <a:ext cx="5792011" cy="5681837"/>
          </a:xfrm>
        </p:spPr>
      </p:pic>
    </p:spTree>
    <p:extLst>
      <p:ext uri="{BB962C8B-B14F-4D97-AF65-F5344CB8AC3E}">
        <p14:creationId xmlns:p14="http://schemas.microsoft.com/office/powerpoint/2010/main" val="19115654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Detalhamentos - IOT</a:t>
            </a:r>
          </a:p>
        </p:txBody>
      </p:sp>
      <p:pic>
        <p:nvPicPr>
          <p:cNvPr id="47107" name="Imagem 5" descr="overview-of-internet-of-thing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6175" y="928688"/>
            <a:ext cx="6851650" cy="592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Detalhamentos - IOT</a:t>
            </a:r>
          </a:p>
        </p:txBody>
      </p:sp>
      <p:pic>
        <p:nvPicPr>
          <p:cNvPr id="48131" name="Imagem 3" descr="IoT-Map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25"/>
            <a:ext cx="9144000" cy="556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Detalhamentos – IOT + AI</a:t>
            </a:r>
          </a:p>
        </p:txBody>
      </p:sp>
      <p:pic>
        <p:nvPicPr>
          <p:cNvPr id="49155" name="Imagem 4" descr="iot enabled by ai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" y="1571625"/>
            <a:ext cx="7874000" cy="387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Detalhamentos – IOT + AI = Futuro ou presente?</a:t>
            </a:r>
          </a:p>
        </p:txBody>
      </p:sp>
      <p:pic>
        <p:nvPicPr>
          <p:cNvPr id="50179" name="Imagem 3" descr="evolution of ai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5" y="1000125"/>
            <a:ext cx="7858125" cy="530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5" descr="https://lh5.googleusercontent.com/eeqodlbrWu7nwuwv7KJOrh17REYLDAHE3S6KzELs6E9g0GHNFgrEVmqfXNW8WxBqVEog6R8kEU4DKhQiNEPr_I30kNjXWWlWzNoPtJEoPemjEqlZos6r0nRYuRId3qYdJmziOvQQ4x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" y="1341438"/>
            <a:ext cx="9072563" cy="447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en-US" altLang="en-US" sz="2400"/>
              <a:t>Trabalho Final</a:t>
            </a:r>
            <a:endParaRPr lang="pt-BR" altLang="en-US" sz="240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 dirty="0">
                <a:ea typeface="宋体" pitchFamily="2" charset="-122"/>
              </a:rPr>
              <a:t>Introdução a Robótica e IOT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28596" y="1142984"/>
            <a:ext cx="8299450" cy="5072083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pt-BR" sz="8000" b="1" dirty="0"/>
              <a:t>Robótica</a:t>
            </a:r>
            <a:r>
              <a:rPr lang="pt-BR" sz="8000" dirty="0"/>
              <a:t> </a:t>
            </a:r>
          </a:p>
          <a:p>
            <a:pPr algn="just">
              <a:defRPr/>
            </a:pPr>
            <a:endParaRPr lang="pt-BR" sz="8000" dirty="0"/>
          </a:p>
          <a:p>
            <a:pPr lvl="1" algn="just">
              <a:defRPr/>
            </a:pPr>
            <a:r>
              <a:rPr lang="pt-BR" sz="8000" dirty="0"/>
              <a:t>Engloba mecânica, eletrônica e computação;</a:t>
            </a:r>
          </a:p>
          <a:p>
            <a:pPr lvl="1" algn="just">
              <a:defRPr/>
            </a:pPr>
            <a:r>
              <a:rPr lang="pt-BR" sz="8000" dirty="0"/>
              <a:t>Atualmente, trata de sistemas compostos por máquinas e partes mecânicas automáticas e controladas por circuitos integrados;</a:t>
            </a:r>
          </a:p>
          <a:p>
            <a:pPr lvl="1" algn="just">
              <a:defRPr/>
            </a:pPr>
            <a:r>
              <a:rPr lang="pt-BR" sz="8000" dirty="0"/>
              <a:t>Controlados manualmente ou automaticamente por circuitos elétricos.</a:t>
            </a:r>
          </a:p>
          <a:p>
            <a:pPr algn="just">
              <a:defRPr/>
            </a:pPr>
            <a:endParaRPr lang="pt-BR" sz="8000" dirty="0"/>
          </a:p>
          <a:p>
            <a:pPr algn="just">
              <a:defRPr/>
            </a:pPr>
            <a:r>
              <a:rPr lang="pt-BR" sz="8000" dirty="0"/>
              <a:t>Auxílio nas mais várias tarefas, desde as mais simples e repetitivas até as que envolvem periculosidade;</a:t>
            </a:r>
          </a:p>
          <a:p>
            <a:pPr algn="just">
              <a:defRPr/>
            </a:pPr>
            <a:endParaRPr lang="pt-BR" sz="8000" dirty="0"/>
          </a:p>
          <a:p>
            <a:pPr lvl="1" algn="just">
              <a:defRPr/>
            </a:pPr>
            <a:r>
              <a:rPr lang="pt-BR" sz="8000" dirty="0"/>
              <a:t>Robôs são utilizados na medicina, no desarme de bombas dentre outros.</a:t>
            </a:r>
          </a:p>
          <a:p>
            <a:pPr algn="just">
              <a:defRPr/>
            </a:pPr>
            <a:endParaRPr lang="pt-BR" sz="8000" dirty="0"/>
          </a:p>
          <a:p>
            <a:pPr algn="just">
              <a:defRPr/>
            </a:pPr>
            <a:r>
              <a:rPr lang="pt-BR" sz="8000" b="1" dirty="0"/>
              <a:t>R</a:t>
            </a:r>
            <a:r>
              <a:rPr lang="pt-PT" sz="8000" b="1" dirty="0"/>
              <a:t>obô</a:t>
            </a:r>
          </a:p>
          <a:p>
            <a:pPr algn="just">
              <a:defRPr/>
            </a:pPr>
            <a:endParaRPr lang="pt-PT" sz="8000" b="1" dirty="0"/>
          </a:p>
          <a:p>
            <a:pPr lvl="1" algn="just">
              <a:defRPr/>
            </a:pPr>
            <a:r>
              <a:rPr lang="pt-PT" sz="8000" dirty="0"/>
              <a:t>Um dispositivo, ou grupo de dispositivos, eletromecânicos ou biomecânicos capazes de realizar trabalhos de maneira autônoma, pré-programada, ou através de controle humano. </a:t>
            </a:r>
            <a:endParaRPr lang="pt-BR" sz="8000" dirty="0"/>
          </a:p>
          <a:p>
            <a:pPr>
              <a:defRPr/>
            </a:pPr>
            <a:endParaRPr lang="en-US" sz="2400" dirty="0"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en-US" altLang="en-US" sz="2400"/>
              <a:t>Trabalho Final – Pontos Importantes</a:t>
            </a:r>
            <a:endParaRPr lang="pt-BR" altLang="en-US" sz="240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8313" y="1700213"/>
            <a:ext cx="8299450" cy="39306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 err="1"/>
              <a:t>Introdução</a:t>
            </a:r>
            <a:r>
              <a:rPr lang="en-US" sz="2400" dirty="0"/>
              <a:t> e </a:t>
            </a:r>
            <a:r>
              <a:rPr lang="en-US" sz="2400" dirty="0" err="1"/>
              <a:t>Problemática</a:t>
            </a:r>
            <a:r>
              <a:rPr lang="en-US" sz="2400" dirty="0"/>
              <a:t>;</a:t>
            </a:r>
          </a:p>
          <a:p>
            <a:pPr>
              <a:defRPr/>
            </a:pPr>
            <a:r>
              <a:rPr lang="en-US" sz="2400" dirty="0" err="1"/>
              <a:t>Motivação</a:t>
            </a:r>
            <a:r>
              <a:rPr lang="en-US" sz="2400" dirty="0"/>
              <a:t> e </a:t>
            </a:r>
            <a:r>
              <a:rPr lang="en-US" sz="2400" dirty="0" err="1"/>
              <a:t>Objetivo</a:t>
            </a:r>
            <a:r>
              <a:rPr lang="en-US" sz="2400" dirty="0"/>
              <a:t>;</a:t>
            </a:r>
          </a:p>
          <a:p>
            <a:pPr>
              <a:defRPr/>
            </a:pPr>
            <a:r>
              <a:rPr lang="en-US" sz="2400" dirty="0" err="1"/>
              <a:t>Possível</a:t>
            </a:r>
            <a:r>
              <a:rPr lang="en-US" sz="2400" dirty="0"/>
              <a:t> </a:t>
            </a:r>
            <a:r>
              <a:rPr lang="en-US" sz="2400" dirty="0" err="1"/>
              <a:t>Ferramental</a:t>
            </a:r>
            <a:r>
              <a:rPr lang="en-US" sz="2400" dirty="0"/>
              <a:t> e (</a:t>
            </a:r>
            <a:r>
              <a:rPr lang="en-US" sz="2400" dirty="0" err="1"/>
              <a:t>ou</a:t>
            </a:r>
            <a:r>
              <a:rPr lang="en-US" sz="2400" dirty="0"/>
              <a:t>) </a:t>
            </a:r>
            <a:r>
              <a:rPr lang="en-US" sz="2400" dirty="0" err="1"/>
              <a:t>Técnicas</a:t>
            </a:r>
            <a:r>
              <a:rPr lang="en-US" sz="2400" dirty="0"/>
              <a:t>;</a:t>
            </a:r>
          </a:p>
          <a:p>
            <a:pPr>
              <a:defRPr/>
            </a:pPr>
            <a:r>
              <a:rPr lang="en-US" sz="2400" dirty="0" err="1"/>
              <a:t>Considerações</a:t>
            </a:r>
            <a:r>
              <a:rPr lang="en-US" sz="2400" dirty="0"/>
              <a:t> e </a:t>
            </a:r>
            <a:r>
              <a:rPr lang="en-US" sz="2400" dirty="0" err="1"/>
              <a:t>Potencial</a:t>
            </a:r>
            <a:r>
              <a:rPr lang="en-US" sz="2400" dirty="0"/>
              <a:t>.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b="1" dirty="0" err="1"/>
              <a:t>Avaliação</a:t>
            </a:r>
            <a:r>
              <a:rPr lang="en-US" sz="2400" b="1" dirty="0"/>
              <a:t>:</a:t>
            </a:r>
          </a:p>
          <a:p>
            <a:pPr>
              <a:defRPr/>
            </a:pPr>
            <a:endParaRPr lang="en-US" sz="2400" dirty="0"/>
          </a:p>
          <a:p>
            <a:pPr lvl="1">
              <a:defRPr/>
            </a:pPr>
            <a:r>
              <a:rPr lang="en-US" sz="2000" dirty="0" err="1"/>
              <a:t>Aderência</a:t>
            </a:r>
            <a:r>
              <a:rPr lang="en-US" sz="2000" dirty="0"/>
              <a:t> </a:t>
            </a:r>
            <a:r>
              <a:rPr lang="en-US" sz="2000" dirty="0" err="1"/>
              <a:t>aos</a:t>
            </a:r>
            <a:r>
              <a:rPr lang="en-US" sz="2000" dirty="0"/>
              <a:t> </a:t>
            </a:r>
            <a:r>
              <a:rPr lang="en-US" sz="2000" dirty="0" err="1"/>
              <a:t>pontos</a:t>
            </a:r>
            <a:r>
              <a:rPr lang="en-US" sz="2000" dirty="0"/>
              <a:t>;</a:t>
            </a:r>
          </a:p>
          <a:p>
            <a:pPr lvl="1">
              <a:defRPr/>
            </a:pPr>
            <a:r>
              <a:rPr lang="en-US" sz="2000" dirty="0" err="1"/>
              <a:t>Originalidade</a:t>
            </a:r>
            <a:r>
              <a:rPr lang="en-US" sz="2000" dirty="0"/>
              <a:t>, “</a:t>
            </a:r>
            <a:r>
              <a:rPr lang="en-US" sz="2000" i="1" dirty="0" err="1"/>
              <a:t>fit</a:t>
            </a:r>
            <a:r>
              <a:rPr lang="en-US" sz="2000" dirty="0" err="1"/>
              <a:t>”para</a:t>
            </a:r>
            <a:r>
              <a:rPr lang="en-US" sz="2000" dirty="0"/>
              <a:t> com o </a:t>
            </a:r>
            <a:r>
              <a:rPr lang="en-US" sz="2000" dirty="0" err="1"/>
              <a:t>perfil</a:t>
            </a:r>
            <a:r>
              <a:rPr lang="en-US" sz="2000" dirty="0"/>
              <a:t> do </a:t>
            </a:r>
            <a:r>
              <a:rPr lang="en-US" sz="2000" dirty="0" err="1"/>
              <a:t>curso</a:t>
            </a:r>
            <a:r>
              <a:rPr lang="en-US" sz="2000" dirty="0"/>
              <a:t>/</a:t>
            </a:r>
            <a:r>
              <a:rPr lang="en-US" sz="2000" dirty="0" err="1"/>
              <a:t>alunos</a:t>
            </a:r>
            <a:r>
              <a:rPr lang="en-US" sz="2000" dirty="0"/>
              <a:t> e “</a:t>
            </a:r>
            <a:r>
              <a:rPr lang="en-US" sz="2000" i="1" dirty="0" err="1"/>
              <a:t>doability</a:t>
            </a:r>
            <a:r>
              <a:rPr lang="en-US" sz="2000" dirty="0"/>
              <a:t>”.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ítulo 3"/>
          <p:cNvSpPr>
            <a:spLocks noGrp="1"/>
          </p:cNvSpPr>
          <p:nvPr>
            <p:ph type="ctrTitle"/>
          </p:nvPr>
        </p:nvSpPr>
        <p:spPr>
          <a:xfrm>
            <a:off x="468313" y="116632"/>
            <a:ext cx="7127875" cy="792162"/>
          </a:xfrm>
        </p:spPr>
        <p:txBody>
          <a:bodyPr/>
          <a:lstStyle/>
          <a:p>
            <a:r>
              <a:rPr lang="en-US" altLang="en-US" sz="2400" dirty="0" err="1"/>
              <a:t>Trabalho</a:t>
            </a:r>
            <a:r>
              <a:rPr lang="en-US" altLang="en-US" sz="2400" dirty="0"/>
              <a:t> Final – </a:t>
            </a:r>
            <a:r>
              <a:rPr lang="en-US" altLang="en-US" sz="2400" dirty="0" err="1"/>
              <a:t>Pontos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Importantes</a:t>
            </a:r>
            <a:br>
              <a:rPr lang="en-US" altLang="en-US" sz="2400" dirty="0"/>
            </a:br>
            <a:r>
              <a:rPr lang="en-US" altLang="en-US" sz="2400" dirty="0" err="1"/>
              <a:t>Aplicações</a:t>
            </a:r>
            <a:r>
              <a:rPr lang="en-US" altLang="en-US" sz="2400" dirty="0"/>
              <a:t> de IOT + Cloud</a:t>
            </a:r>
            <a:endParaRPr lang="pt-BR" alt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29A529-4CC4-4C5C-89A4-BEFD1CD69992}"/>
              </a:ext>
            </a:extLst>
          </p:cNvPr>
          <p:cNvSpPr txBox="1">
            <a:spLocks/>
          </p:cNvSpPr>
          <p:nvPr/>
        </p:nvSpPr>
        <p:spPr>
          <a:xfrm>
            <a:off x="468313" y="1700213"/>
            <a:ext cx="8299450" cy="39306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Por </a:t>
            </a:r>
            <a:r>
              <a:rPr lang="en-US" sz="2400" dirty="0" err="1"/>
              <a:t>onde</a:t>
            </a:r>
            <a:r>
              <a:rPr lang="en-US" sz="2400" dirty="0"/>
              <a:t> </a:t>
            </a:r>
            <a:r>
              <a:rPr lang="en-US" sz="2400" dirty="0" err="1"/>
              <a:t>começar</a:t>
            </a:r>
            <a:r>
              <a:rPr lang="en-US" sz="2400" dirty="0"/>
              <a:t>? </a:t>
            </a:r>
          </a:p>
          <a:p>
            <a:pPr>
              <a:defRPr/>
            </a:pPr>
            <a:endParaRPr lang="en-US" sz="2400" dirty="0"/>
          </a:p>
          <a:p>
            <a:pPr lvl="1">
              <a:defRPr/>
            </a:pPr>
            <a:r>
              <a:rPr lang="en-US" sz="2000" dirty="0" err="1"/>
              <a:t>Pesquisem</a:t>
            </a:r>
            <a:r>
              <a:rPr lang="en-US" sz="2000" dirty="0"/>
              <a:t> </a:t>
            </a:r>
            <a:r>
              <a:rPr lang="en-US" sz="2000" dirty="0" err="1"/>
              <a:t>projetos</a:t>
            </a:r>
            <a:r>
              <a:rPr lang="en-US" sz="2000" dirty="0"/>
              <a:t> no </a:t>
            </a:r>
            <a:r>
              <a:rPr lang="en-US" sz="2000" i="1" dirty="0"/>
              <a:t>instructables.com, huckster.io </a:t>
            </a:r>
            <a:r>
              <a:rPr lang="en-US" sz="2000" dirty="0" err="1"/>
              <a:t>dentre</a:t>
            </a:r>
            <a:r>
              <a:rPr lang="en-US" sz="2000" dirty="0"/>
              <a:t> outros sites do </a:t>
            </a:r>
            <a:r>
              <a:rPr lang="en-US" sz="2000" dirty="0" err="1"/>
              <a:t>gênero</a:t>
            </a:r>
            <a:r>
              <a:rPr lang="en-US" sz="2000" dirty="0"/>
              <a:t>. </a:t>
            </a:r>
            <a:r>
              <a:rPr lang="en-US" sz="2000" dirty="0" err="1"/>
              <a:t>Falaremos</a:t>
            </a:r>
            <a:r>
              <a:rPr lang="en-US" sz="2000" dirty="0"/>
              <a:t> um </a:t>
            </a:r>
            <a:r>
              <a:rPr lang="en-US" sz="2000" dirty="0" err="1"/>
              <a:t>pouco</a:t>
            </a:r>
            <a:r>
              <a:rPr lang="en-US" sz="2000" dirty="0"/>
              <a:t> 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isso</a:t>
            </a:r>
            <a:r>
              <a:rPr lang="en-US" sz="2000" dirty="0"/>
              <a:t> </a:t>
            </a:r>
            <a:r>
              <a:rPr lang="en-US" sz="2000" dirty="0" err="1"/>
              <a:t>nas</a:t>
            </a:r>
            <a:r>
              <a:rPr lang="en-US" sz="2000" dirty="0"/>
              <a:t> </a:t>
            </a:r>
            <a:r>
              <a:rPr lang="en-US" sz="2000" dirty="0" err="1"/>
              <a:t>próximas</a:t>
            </a:r>
            <a:r>
              <a:rPr lang="en-US" sz="2000" dirty="0"/>
              <a:t> aulas o/</a:t>
            </a:r>
            <a:endParaRPr lang="en-US" sz="2400" dirty="0"/>
          </a:p>
        </p:txBody>
      </p:sp>
      <p:pic>
        <p:nvPicPr>
          <p:cNvPr id="6146" name="Picture 2" descr="Image result for instructables">
            <a:extLst>
              <a:ext uri="{FF2B5EF4-FFF2-40B4-BE49-F238E27FC236}">
                <a16:creationId xmlns:a16="http://schemas.microsoft.com/office/drawing/2014/main" id="{C179F4F4-A7C0-49CA-BF31-FAB628926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740" y="3520007"/>
            <a:ext cx="4144519" cy="322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035926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Imagem 6" descr="The-Nature-of-Data-is-Chang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88"/>
            <a:ext cx="9144000" cy="515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en-US" altLang="en-US" sz="2400"/>
              <a:t>Próximas Aulas</a:t>
            </a:r>
            <a:endParaRPr lang="pt-BR" altLang="en-US" sz="2400"/>
          </a:p>
        </p:txBody>
      </p:sp>
      <p:sp>
        <p:nvSpPr>
          <p:cNvPr id="54275" name="Content Placeholder 2"/>
          <p:cNvSpPr txBox="1">
            <a:spLocks/>
          </p:cNvSpPr>
          <p:nvPr/>
        </p:nvSpPr>
        <p:spPr bwMode="auto">
          <a:xfrm>
            <a:off x="468313" y="1700213"/>
            <a:ext cx="8299450" cy="393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en-US" sz="2400" dirty="0">
              <a:latin typeface="Calibri" pitchFamily="34" charset="0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</a:rPr>
              <a:t>Aula 02 – </a:t>
            </a:r>
            <a:r>
              <a:rPr lang="en-US" sz="2400" dirty="0" err="1">
                <a:latin typeface="Calibri" pitchFamily="34" charset="0"/>
              </a:rPr>
              <a:t>Continuação</a:t>
            </a:r>
            <a:r>
              <a:rPr lang="en-US" sz="2400" dirty="0">
                <a:latin typeface="Calibri" pitchFamily="34" charset="0"/>
              </a:rPr>
              <a:t> - IOT e Smart Devices com Arduino;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400" dirty="0" err="1">
                <a:latin typeface="Calibri" pitchFamily="34" charset="0"/>
              </a:rPr>
              <a:t>Atividade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Prática</a:t>
            </a:r>
            <a:r>
              <a:rPr lang="en-US" sz="2400" dirty="0">
                <a:latin typeface="Calibri" pitchFamily="34" charset="0"/>
              </a:rPr>
              <a:t> – Sensor de </a:t>
            </a:r>
            <a:r>
              <a:rPr lang="en-US" sz="2400" dirty="0" err="1">
                <a:latin typeface="Calibri" pitchFamily="34" charset="0"/>
              </a:rPr>
              <a:t>Temperatura</a:t>
            </a:r>
            <a:r>
              <a:rPr lang="en-US" sz="2400" dirty="0">
                <a:latin typeface="Calibri" pitchFamily="34" charset="0"/>
              </a:rPr>
              <a:t> e de </a:t>
            </a:r>
            <a:r>
              <a:rPr lang="en-US" sz="2400" dirty="0" err="1">
                <a:latin typeface="Calibri" pitchFamily="34" charset="0"/>
              </a:rPr>
              <a:t>Presença</a:t>
            </a:r>
            <a:r>
              <a:rPr lang="en-US" sz="2400" dirty="0">
                <a:latin typeface="Calibri" pitchFamily="34" charset="0"/>
              </a:rPr>
              <a:t> (PIR).</a:t>
            </a: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ownload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14" y="1142984"/>
            <a:ext cx="6787240" cy="508387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Espaço Reservado para Texto 4"/>
          <p:cNvSpPr>
            <a:spLocks noGrp="1"/>
          </p:cNvSpPr>
          <p:nvPr>
            <p:ph type="body" sz="quarter" idx="10"/>
          </p:nvPr>
        </p:nvSpPr>
        <p:spPr>
          <a:xfrm>
            <a:off x="0" y="1916113"/>
            <a:ext cx="9144000" cy="3457575"/>
          </a:xfrm>
        </p:spPr>
        <p:txBody>
          <a:bodyPr/>
          <a:lstStyle/>
          <a:p>
            <a:r>
              <a:rPr lang="en-US" altLang="pt-BR" dirty="0" err="1"/>
              <a:t>Introdução</a:t>
            </a:r>
            <a:r>
              <a:rPr lang="en-US" altLang="pt-BR" dirty="0"/>
              <a:t> a </a:t>
            </a:r>
            <a:r>
              <a:rPr lang="en-US" altLang="pt-BR" dirty="0" err="1"/>
              <a:t>Robótica</a:t>
            </a:r>
            <a:r>
              <a:rPr lang="en-US" altLang="pt-BR" dirty="0"/>
              <a:t> e IOT</a:t>
            </a:r>
          </a:p>
          <a:p>
            <a:r>
              <a:rPr lang="en-US" altLang="pt-BR" sz="2000" dirty="0"/>
              <a:t>Prof. </a:t>
            </a:r>
            <a:r>
              <a:rPr lang="en-US" altLang="pt-BR" sz="2000" dirty="0" err="1"/>
              <a:t>MSc</a:t>
            </a:r>
            <a:r>
              <a:rPr lang="en-US" altLang="pt-BR" sz="2000" dirty="0"/>
              <a:t>. José </a:t>
            </a:r>
            <a:r>
              <a:rPr lang="en-US" altLang="pt-BR" sz="2000" dirty="0" err="1"/>
              <a:t>Ahirton</a:t>
            </a:r>
            <a:r>
              <a:rPr lang="en-US" altLang="pt-BR" sz="2000" dirty="0"/>
              <a:t> Lopes</a:t>
            </a:r>
          </a:p>
          <a:p>
            <a:endParaRPr lang="en-US" altLang="pt-BR" sz="1800" dirty="0"/>
          </a:p>
          <a:p>
            <a:r>
              <a:rPr lang="en-US" altLang="pt-BR" sz="1800" dirty="0" err="1"/>
              <a:t>Artigos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https://www.researchgate.net/profile/Jose_Ahirton_Lopes_Filho2</a:t>
            </a:r>
          </a:p>
          <a:p>
            <a:r>
              <a:rPr lang="en-US" altLang="pt-BR" sz="1800" dirty="0" err="1"/>
              <a:t>Outras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apresentações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https://www.slideshare.net/JosAhirtonBatistaLop</a:t>
            </a:r>
            <a:endParaRPr lang="en-US" altLang="pt-BR" sz="1800" dirty="0"/>
          </a:p>
          <a:p>
            <a:r>
              <a:rPr lang="en-US" altLang="pt-BR" sz="1800" dirty="0" err="1"/>
              <a:t>Github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https://github.com/AhirtonLopes</a:t>
            </a:r>
          </a:p>
          <a:p>
            <a:endParaRPr lang="en-US" altLang="pt-BR" sz="1800" b="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699792" y="2852936"/>
            <a:ext cx="4679950" cy="138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defRPr/>
            </a:pPr>
            <a:r>
              <a:rPr kumimoji="1" lang="en-US" sz="1400" dirty="0"/>
              <a:t>Copyright © </a:t>
            </a:r>
            <a:r>
              <a:rPr kumimoji="1" lang="en-US" sz="1400" b="1" dirty="0"/>
              <a:t>2021  </a:t>
            </a:r>
            <a:r>
              <a:rPr kumimoji="1" lang="en-US" sz="1400" dirty="0"/>
              <a:t>Prof. MSc. José Ahirton Lopes</a:t>
            </a:r>
          </a:p>
          <a:p>
            <a:pPr eaLnBrk="1" hangingPunct="1">
              <a:defRPr/>
            </a:pPr>
            <a:endParaRPr kumimoji="1" lang="en-US" sz="1400" dirty="0"/>
          </a:p>
          <a:p>
            <a:pPr eaLnBrk="1" hangingPunct="1">
              <a:defRPr/>
            </a:pPr>
            <a:r>
              <a:rPr kumimoji="1" lang="en-US" sz="1400" dirty="0" err="1"/>
              <a:t>Todos</a:t>
            </a:r>
            <a:r>
              <a:rPr kumimoji="1" lang="en-US" sz="1400" dirty="0"/>
              <a:t> </a:t>
            </a:r>
            <a:r>
              <a:rPr kumimoji="1" lang="en-US" sz="1400" dirty="0" err="1"/>
              <a:t>direitos</a:t>
            </a:r>
            <a:r>
              <a:rPr kumimoji="1" lang="en-US" sz="1400" dirty="0"/>
              <a:t> </a:t>
            </a:r>
            <a:r>
              <a:rPr kumimoji="1" lang="en-US" sz="1400" dirty="0" err="1"/>
              <a:t>reservados</a:t>
            </a:r>
            <a:r>
              <a:rPr kumimoji="1" lang="en-US" sz="1400" dirty="0"/>
              <a:t>. </a:t>
            </a:r>
            <a:r>
              <a:rPr kumimoji="1" lang="en-US" sz="1400" dirty="0" err="1"/>
              <a:t>Reprodução</a:t>
            </a:r>
            <a:r>
              <a:rPr kumimoji="1" lang="en-US" sz="1400" dirty="0"/>
              <a:t> </a:t>
            </a:r>
            <a:r>
              <a:rPr kumimoji="1" lang="en-US" sz="1400" dirty="0" err="1"/>
              <a:t>ou</a:t>
            </a:r>
            <a:r>
              <a:rPr kumimoji="1" lang="en-US" sz="1400" dirty="0"/>
              <a:t> </a:t>
            </a:r>
            <a:r>
              <a:rPr kumimoji="1" lang="en-US" sz="1400" dirty="0" err="1"/>
              <a:t>divulgação</a:t>
            </a:r>
            <a:r>
              <a:rPr kumimoji="1" lang="en-US" sz="1400" dirty="0"/>
              <a:t> total </a:t>
            </a:r>
            <a:r>
              <a:rPr kumimoji="1" lang="en-US" sz="1400" dirty="0" err="1"/>
              <a:t>ou</a:t>
            </a:r>
            <a:r>
              <a:rPr kumimoji="1" lang="en-US" sz="1400" dirty="0"/>
              <a:t> </a:t>
            </a:r>
            <a:r>
              <a:rPr kumimoji="1" lang="en-US" sz="1400" dirty="0" err="1"/>
              <a:t>parcial</a:t>
            </a:r>
            <a:r>
              <a:rPr kumimoji="1" lang="en-US" sz="1400" dirty="0"/>
              <a:t> </a:t>
            </a:r>
            <a:r>
              <a:rPr kumimoji="1" lang="en-US" sz="1400" dirty="0" err="1"/>
              <a:t>deste</a:t>
            </a:r>
            <a:r>
              <a:rPr kumimoji="1" lang="en-US" sz="1400" dirty="0"/>
              <a:t> </a:t>
            </a:r>
            <a:r>
              <a:rPr kumimoji="1" lang="en-US" sz="1400" dirty="0" err="1"/>
              <a:t>documento</a:t>
            </a:r>
            <a:r>
              <a:rPr kumimoji="1" lang="en-US" sz="1400" dirty="0"/>
              <a:t> é </a:t>
            </a:r>
            <a:r>
              <a:rPr kumimoji="1" lang="en-US" sz="1400" dirty="0" err="1"/>
              <a:t>expressamente</a:t>
            </a:r>
            <a:r>
              <a:rPr kumimoji="1" lang="en-US" sz="1400" dirty="0"/>
              <a:t> </a:t>
            </a:r>
            <a:r>
              <a:rPr kumimoji="1" lang="en-US" sz="1400" dirty="0" err="1"/>
              <a:t>proíbido</a:t>
            </a:r>
            <a:r>
              <a:rPr kumimoji="1" lang="en-US" sz="1400" dirty="0"/>
              <a:t> </a:t>
            </a:r>
            <a:r>
              <a:rPr kumimoji="1" lang="en-US" sz="1400" dirty="0" err="1"/>
              <a:t>sem</a:t>
            </a:r>
            <a:r>
              <a:rPr kumimoji="1" lang="en-US" sz="1400" dirty="0"/>
              <a:t> o </a:t>
            </a:r>
            <a:r>
              <a:rPr kumimoji="1" lang="pt-BR" sz="1400" dirty="0"/>
              <a:t>consentimento formal, por escrito,</a:t>
            </a:r>
            <a:r>
              <a:rPr kumimoji="1" lang="en-US" sz="1400" dirty="0"/>
              <a:t> do Professor (</a:t>
            </a:r>
            <a:r>
              <a:rPr kumimoji="1" lang="en-US" sz="1400" dirty="0" err="1"/>
              <a:t>autor</a:t>
            </a:r>
            <a:r>
              <a:rPr kumimoji="1" lang="en-US" sz="1400" dirty="0"/>
              <a:t>).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Histórico - Robótica</a:t>
            </a:r>
          </a:p>
        </p:txBody>
      </p:sp>
      <p:sp>
        <p:nvSpPr>
          <p:cNvPr id="22531" name="Content Placeholder 2"/>
          <p:cNvSpPr txBox="1">
            <a:spLocks/>
          </p:cNvSpPr>
          <p:nvPr/>
        </p:nvSpPr>
        <p:spPr bwMode="auto">
          <a:xfrm>
            <a:off x="428625" y="1071563"/>
            <a:ext cx="8299450" cy="550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altLang="pt-BR" sz="2000" dirty="0">
                <a:latin typeface="Calibri" pitchFamily="34" charset="0"/>
              </a:rPr>
              <a:t>Primeiros Autômatos: </a:t>
            </a:r>
          </a:p>
          <a:p>
            <a:pPr marL="685800" lvl="1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altLang="pt-BR" sz="2000" dirty="0">
                <a:latin typeface="Calibri" pitchFamily="34" charset="0"/>
              </a:rPr>
              <a:t>Leonardo da Vinci (1495) - desenhos detalhados de um cavaleiro mecânico capaz de sentar-se, mexer seus braços, mover sua cabeça e o maxilar. 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altLang="pt-BR" sz="2000" dirty="0">
                <a:latin typeface="Calibri" pitchFamily="34" charset="0"/>
              </a:rPr>
              <a:t>A palavra </a:t>
            </a:r>
            <a:r>
              <a:rPr lang="pt-BR" altLang="pt-BR" sz="2000" b="1" i="1" dirty="0" err="1">
                <a:latin typeface="Calibri" pitchFamily="34" charset="0"/>
              </a:rPr>
              <a:t>robot</a:t>
            </a:r>
            <a:r>
              <a:rPr lang="pt-BR" altLang="pt-BR" sz="2000" b="1" i="1" dirty="0">
                <a:latin typeface="Calibri" pitchFamily="34" charset="0"/>
              </a:rPr>
              <a:t>:</a:t>
            </a:r>
          </a:p>
          <a:p>
            <a:pPr marL="1143000" lvl="2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altLang="pt-BR" sz="2000" dirty="0">
                <a:latin typeface="Calibri" pitchFamily="34" charset="0"/>
              </a:rPr>
              <a:t>Deriva do checo e significa trabalho forçado. </a:t>
            </a:r>
          </a:p>
          <a:p>
            <a:pPr marL="1143000" lvl="2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altLang="pt-BR" sz="2000" dirty="0">
                <a:latin typeface="Calibri" pitchFamily="34" charset="0"/>
              </a:rPr>
              <a:t>O termo, com a atual interpretação, foi inventado pelo escritor checoslovaco </a:t>
            </a:r>
            <a:r>
              <a:rPr lang="pt-BR" altLang="pt-BR" sz="2000" b="1" dirty="0" err="1">
                <a:latin typeface="Calibri" pitchFamily="34" charset="0"/>
              </a:rPr>
              <a:t>Karel</a:t>
            </a:r>
            <a:r>
              <a:rPr lang="pt-BR" altLang="pt-BR" sz="2000" b="1" dirty="0">
                <a:latin typeface="Calibri" pitchFamily="34" charset="0"/>
              </a:rPr>
              <a:t> </a:t>
            </a:r>
            <a:r>
              <a:rPr lang="pt-BR" altLang="pt-BR" sz="2000" b="1" dirty="0" err="1">
                <a:latin typeface="Calibri" pitchFamily="34" charset="0"/>
              </a:rPr>
              <a:t>Capek</a:t>
            </a:r>
            <a:r>
              <a:rPr lang="pt-BR" altLang="pt-BR" sz="2000" dirty="0">
                <a:latin typeface="Calibri" pitchFamily="34" charset="0"/>
              </a:rPr>
              <a:t> (1890-1938) em 1921 na sua peça </a:t>
            </a:r>
            <a:r>
              <a:rPr lang="pt-BR" altLang="pt-BR" sz="2000" i="1" dirty="0" err="1">
                <a:latin typeface="Calibri" pitchFamily="34" charset="0"/>
              </a:rPr>
              <a:t>Rossumovi</a:t>
            </a:r>
            <a:r>
              <a:rPr lang="pt-BR" altLang="pt-BR" sz="2000" i="1" dirty="0">
                <a:latin typeface="Calibri" pitchFamily="34" charset="0"/>
              </a:rPr>
              <a:t> </a:t>
            </a:r>
            <a:r>
              <a:rPr lang="pt-BR" altLang="pt-BR" sz="2000" i="1" dirty="0" err="1">
                <a:latin typeface="Calibri" pitchFamily="34" charset="0"/>
              </a:rPr>
              <a:t>Univerzální</a:t>
            </a:r>
            <a:r>
              <a:rPr lang="pt-BR" altLang="pt-BR" sz="2000" i="1" dirty="0">
                <a:latin typeface="Calibri" pitchFamily="34" charset="0"/>
              </a:rPr>
              <a:t> </a:t>
            </a:r>
            <a:r>
              <a:rPr lang="pt-BR" altLang="pt-BR" sz="2000" i="1" dirty="0" err="1">
                <a:latin typeface="Calibri" pitchFamily="34" charset="0"/>
              </a:rPr>
              <a:t>Roboti</a:t>
            </a:r>
            <a:r>
              <a:rPr lang="pt-BR" altLang="pt-BR" sz="2000" dirty="0">
                <a:latin typeface="Calibri" pitchFamily="34" charset="0"/>
              </a:rPr>
              <a:t> (</a:t>
            </a:r>
            <a:r>
              <a:rPr lang="pt-BR" altLang="pt-BR" sz="2000" i="1" dirty="0" err="1">
                <a:latin typeface="Calibri" pitchFamily="34" charset="0"/>
              </a:rPr>
              <a:t>Rossum</a:t>
            </a:r>
            <a:r>
              <a:rPr lang="pt-BR" altLang="pt-BR" sz="2000" i="1" dirty="0">
                <a:latin typeface="Calibri" pitchFamily="34" charset="0"/>
              </a:rPr>
              <a:t> Universal </a:t>
            </a:r>
            <a:r>
              <a:rPr lang="pt-BR" altLang="pt-BR" sz="2000" i="1" dirty="0" err="1">
                <a:latin typeface="Calibri" pitchFamily="34" charset="0"/>
              </a:rPr>
              <a:t>Robots</a:t>
            </a:r>
            <a:r>
              <a:rPr lang="pt-BR" altLang="pt-BR" sz="2000" dirty="0">
                <a:latin typeface="Calibri" pitchFamily="34" charset="0"/>
              </a:rPr>
              <a:t>).</a:t>
            </a:r>
          </a:p>
        </p:txBody>
      </p:sp>
      <p:pic>
        <p:nvPicPr>
          <p:cNvPr id="22532" name="Picture 2" descr="Image result for leonardo da vinci automat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68850"/>
            <a:ext cx="1500188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4" descr="Related im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88" y="4786313"/>
            <a:ext cx="1428750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 descr="Related im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28938" y="4765675"/>
            <a:ext cx="1857375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Imagem 8" descr="220px-R.U.R._by_Karel_Čapek_1939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3" y="4786313"/>
            <a:ext cx="150018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Imagem 11" descr="gettyimages-463950689-2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86500" y="4714884"/>
            <a:ext cx="2857500" cy="2143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Histórico - Robótica</a:t>
            </a:r>
          </a:p>
        </p:txBody>
      </p:sp>
      <p:sp>
        <p:nvSpPr>
          <p:cNvPr id="23555" name="Content Placeholder 2"/>
          <p:cNvSpPr txBox="1">
            <a:spLocks/>
          </p:cNvSpPr>
          <p:nvPr/>
        </p:nvSpPr>
        <p:spPr bwMode="auto">
          <a:xfrm>
            <a:off x="428625" y="1071563"/>
            <a:ext cx="8299450" cy="550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altLang="pt-BR" sz="2000" b="1" dirty="0">
                <a:latin typeface="Calibri" pitchFamily="34" charset="0"/>
              </a:rPr>
              <a:t>Mr. </a:t>
            </a:r>
            <a:r>
              <a:rPr lang="pt-BR" altLang="pt-BR" sz="2000" b="1" dirty="0" err="1">
                <a:latin typeface="Calibri" pitchFamily="34" charset="0"/>
              </a:rPr>
              <a:t>Televox</a:t>
            </a:r>
            <a:r>
              <a:rPr lang="pt-BR" altLang="pt-BR" sz="2000" b="1" dirty="0">
                <a:latin typeface="Calibri" pitchFamily="34" charset="0"/>
              </a:rPr>
              <a:t> (1927)</a:t>
            </a:r>
          </a:p>
          <a:p>
            <a:pPr marL="685800" lvl="1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altLang="pt-BR" sz="2000" dirty="0">
                <a:latin typeface="Calibri" pitchFamily="34" charset="0"/>
              </a:rPr>
              <a:t>Feito para demonstrar a utilização de um controle remoto rudimentar e um instrumento de telemetria chamado </a:t>
            </a:r>
            <a:r>
              <a:rPr lang="pt-BR" altLang="pt-BR" sz="2000" b="1" dirty="0" err="1">
                <a:latin typeface="Calibri" pitchFamily="34" charset="0"/>
              </a:rPr>
              <a:t>Televox</a:t>
            </a:r>
            <a:r>
              <a:rPr lang="pt-BR" altLang="pt-BR" sz="2000" dirty="0">
                <a:latin typeface="Calibri" pitchFamily="34" charset="0"/>
              </a:rPr>
              <a:t>, onde podia-se ligar ou desligar máquinas próximas utilizando sinais acústicos.</a:t>
            </a:r>
            <a:endParaRPr lang="pt-BR" altLang="pt-BR" sz="2000" b="1" dirty="0">
              <a:latin typeface="Calibri" pitchFamily="34" charset="0"/>
            </a:endParaRP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altLang="pt-BR" sz="2000" b="1" dirty="0" err="1">
                <a:latin typeface="Calibri" pitchFamily="34" charset="0"/>
              </a:rPr>
              <a:t>Elektro</a:t>
            </a:r>
            <a:r>
              <a:rPr lang="pt-BR" altLang="pt-BR" sz="2000" b="1" dirty="0">
                <a:latin typeface="Calibri" pitchFamily="34" charset="0"/>
              </a:rPr>
              <a:t> (1939) e </a:t>
            </a:r>
            <a:r>
              <a:rPr lang="pt-BR" altLang="pt-BR" sz="2000" b="1" dirty="0" err="1">
                <a:latin typeface="Calibri" pitchFamily="34" charset="0"/>
              </a:rPr>
              <a:t>Sparko</a:t>
            </a:r>
            <a:r>
              <a:rPr lang="pt-BR" altLang="pt-BR" sz="2000" b="1" dirty="0">
                <a:latin typeface="Calibri" pitchFamily="34" charset="0"/>
              </a:rPr>
              <a:t> (1950)</a:t>
            </a:r>
            <a:r>
              <a:rPr lang="pt-BR" altLang="pt-BR" sz="2000" dirty="0">
                <a:latin typeface="Calibri" pitchFamily="34" charset="0"/>
              </a:rPr>
              <a:t> </a:t>
            </a:r>
          </a:p>
          <a:p>
            <a:pPr marL="685800" lvl="1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altLang="pt-BR" sz="2000" dirty="0">
                <a:latin typeface="Calibri" pitchFamily="34" charset="0"/>
              </a:rPr>
              <a:t>Construído pelos mesmos engenheiros do robô </a:t>
            </a:r>
            <a:r>
              <a:rPr lang="pt-BR" altLang="pt-BR" sz="2000" b="1" dirty="0" err="1">
                <a:latin typeface="Calibri" pitchFamily="34" charset="0"/>
              </a:rPr>
              <a:t>Televox</a:t>
            </a:r>
            <a:r>
              <a:rPr lang="pt-BR" altLang="pt-BR" sz="2000" b="1" dirty="0">
                <a:latin typeface="Calibri" pitchFamily="34" charset="0"/>
              </a:rPr>
              <a:t> </a:t>
            </a:r>
            <a:r>
              <a:rPr lang="pt-BR" altLang="pt-BR" sz="2000" dirty="0">
                <a:latin typeface="Calibri" pitchFamily="34" charset="0"/>
              </a:rPr>
              <a:t>com o objetivo de entreter espectadores.</a:t>
            </a:r>
            <a:r>
              <a:rPr lang="pt-BR" altLang="pt-BR" sz="2000" b="1" dirty="0">
                <a:latin typeface="Calibri" pitchFamily="34" charset="0"/>
              </a:rPr>
              <a:t> </a:t>
            </a:r>
          </a:p>
          <a:p>
            <a:pPr marL="685800" lvl="1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altLang="pt-BR" sz="2000" b="1" dirty="0">
                <a:latin typeface="Calibri" pitchFamily="34" charset="0"/>
              </a:rPr>
              <a:t>C</a:t>
            </a:r>
            <a:r>
              <a:rPr lang="pt-BR" altLang="pt-BR" sz="2000" dirty="0">
                <a:latin typeface="Calibri" pitchFamily="34" charset="0"/>
              </a:rPr>
              <a:t>ontrolado por ondas sonoras, possuía faixas de áudio pré gravadas e “fumava” durante as apresentações.</a:t>
            </a:r>
            <a:endParaRPr lang="pt-BR" altLang="pt-BR" sz="2000" b="1" dirty="0">
              <a:latin typeface="Calibri" pitchFamily="34" charset="0"/>
            </a:endParaRPr>
          </a:p>
        </p:txBody>
      </p:sp>
      <p:pic>
        <p:nvPicPr>
          <p:cNvPr id="23556" name="Imagem 3" descr="f79f79f209e86172eed2433cdb70bcd0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3813" y="4786313"/>
            <a:ext cx="150018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Imagem 5" descr="ca9314b2295c8c4ae30a0e4b2c9b4719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00" y="4783138"/>
            <a:ext cx="1357313" cy="207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Imagem 6" descr="220px-R.U.R._by_Karel_Čapek_1939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4786313"/>
            <a:ext cx="1643062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4" descr="Related imag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71625" y="4786313"/>
            <a:ext cx="1500188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0" name="Imagem 10" descr="Wpa-marionette-theater-presents-rur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71813" y="4770438"/>
            <a:ext cx="1571625" cy="20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1" name="Picture 2" descr="Image result for leonardo da vinci automata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4768850"/>
            <a:ext cx="1571625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>
                <a:ea typeface="宋体" pitchFamily="2" charset="-122"/>
              </a:rPr>
              <a:t>Elektro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-785842"/>
            <a:ext cx="4497946" cy="74873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3459</TotalTime>
  <Words>1716</Words>
  <Application>Microsoft Macintosh PowerPoint</Application>
  <PresentationFormat>On-screen Show (4:3)</PresentationFormat>
  <Paragraphs>196</Paragraphs>
  <Slides>66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宋体</vt:lpstr>
      <vt:lpstr>Arial</vt:lpstr>
      <vt:lpstr>Calibri</vt:lpstr>
      <vt:lpstr>Futura Bk BT</vt:lpstr>
      <vt:lpstr>Square721 BT</vt:lpstr>
      <vt:lpstr>Times New Roman</vt:lpstr>
      <vt:lpstr>Tema do Office</vt:lpstr>
      <vt:lpstr>2_Tema do Office</vt:lpstr>
      <vt:lpstr>6_Personalizar design</vt:lpstr>
      <vt:lpstr>1_Tema do Office</vt:lpstr>
      <vt:lpstr>O que são Tecnologias Exponenciais?</vt:lpstr>
      <vt:lpstr>PowerPoint Presentation</vt:lpstr>
      <vt:lpstr>Da cognição humana aos smart devices</vt:lpstr>
      <vt:lpstr>O que é Inteligência Artificial?</vt:lpstr>
      <vt:lpstr>Áreas e Dependências em IA</vt:lpstr>
      <vt:lpstr>PowerPoint Presentation</vt:lpstr>
      <vt:lpstr>PowerPoint Presentation</vt:lpstr>
      <vt:lpstr>PowerPoint Presentation</vt:lpstr>
      <vt:lpstr>Elektro</vt:lpstr>
      <vt:lpstr>PowerPoint Presentation</vt:lpstr>
      <vt:lpstr>PowerPoint Presentation</vt:lpstr>
      <vt:lpstr>PowerPoint Presentation</vt:lpstr>
      <vt:lpstr>O que pode ser feito?</vt:lpstr>
      <vt:lpstr>Como pode ser feito?</vt:lpstr>
      <vt:lpstr>Como pode ser feito?</vt:lpstr>
      <vt:lpstr>Qual a melhor forma de se fazer?</vt:lpstr>
      <vt:lpstr>PowerPoint Presentation</vt:lpstr>
      <vt:lpstr>Histórico – Internet of Things</vt:lpstr>
      <vt:lpstr>Histórico – Internet of Things</vt:lpstr>
      <vt:lpstr>PowerPoint Presentation</vt:lpstr>
      <vt:lpstr>Expectativas – Internet of Things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Atividades – Componentes</vt:lpstr>
      <vt:lpstr>Atividades – Componentes</vt:lpstr>
      <vt:lpstr>Atividades – Componentes</vt:lpstr>
      <vt:lpstr>Atividades – Componentes</vt:lpstr>
      <vt:lpstr>Atividades – Componentes</vt:lpstr>
      <vt:lpstr>Atividades – Componentes</vt:lpstr>
      <vt:lpstr>Atividades – Componentes</vt:lpstr>
      <vt:lpstr>Atividades – Componentes</vt:lpstr>
      <vt:lpstr>Atividades – Componentes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Atividade Prática I</vt:lpstr>
      <vt:lpstr>Atividade Prática II</vt:lpstr>
      <vt:lpstr>PowerPoint Presentation</vt:lpstr>
      <vt:lpstr>PowerPoint Presentation</vt:lpstr>
      <vt:lpstr>PowerPoint Presentation</vt:lpstr>
      <vt:lpstr>PowerPoint Presentation</vt:lpstr>
      <vt:lpstr>Trabalho Final</vt:lpstr>
      <vt:lpstr>Trabalho Final – Pontos Importantes</vt:lpstr>
      <vt:lpstr>Trabalho Final – Pontos Importantes Aplicações de IOT + Cloud</vt:lpstr>
      <vt:lpstr>PowerPoint Presentation</vt:lpstr>
      <vt:lpstr>Próximas Aulas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Susanne Andrade</dc:creator>
  <cp:lastModifiedBy>Jose Ahirton Batista Lopes Filho</cp:lastModifiedBy>
  <cp:revision>396</cp:revision>
  <cp:lastPrinted>2015-08-20T10:58:19Z</cp:lastPrinted>
  <dcterms:created xsi:type="dcterms:W3CDTF">2012-10-02T15:58:15Z</dcterms:created>
  <dcterms:modified xsi:type="dcterms:W3CDTF">2021-09-05T17:16:27Z</dcterms:modified>
</cp:coreProperties>
</file>